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24"/>
  </p:notesMasterIdLst>
  <p:sldIdLst>
    <p:sldId id="256" r:id="rId2"/>
    <p:sldId id="257" r:id="rId3"/>
    <p:sldId id="258" r:id="rId4"/>
    <p:sldId id="275" r:id="rId5"/>
    <p:sldId id="272" r:id="rId6"/>
    <p:sldId id="278" r:id="rId7"/>
    <p:sldId id="276" r:id="rId8"/>
    <p:sldId id="259" r:id="rId9"/>
    <p:sldId id="260" r:id="rId10"/>
    <p:sldId id="261" r:id="rId11"/>
    <p:sldId id="262" r:id="rId12"/>
    <p:sldId id="263" r:id="rId13"/>
    <p:sldId id="264" r:id="rId14"/>
    <p:sldId id="265" r:id="rId15"/>
    <p:sldId id="273" r:id="rId16"/>
    <p:sldId id="266" r:id="rId17"/>
    <p:sldId id="267" r:id="rId18"/>
    <p:sldId id="274" r:id="rId19"/>
    <p:sldId id="268" r:id="rId20"/>
    <p:sldId id="269" r:id="rId21"/>
    <p:sldId id="270" r:id="rId22"/>
    <p:sldId id="271"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FACFA6-5721-4DAF-920B-CDB5297038D0}" type="datetimeFigureOut">
              <a:rPr lang="en-US" smtClean="0"/>
              <a:t>1/13/2024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2F3734-2738-44AE-A234-5D954E231C39}" type="slidenum">
              <a:rPr lang="en-US" smtClean="0"/>
              <a:t>‹#›</a:t>
            </a:fld>
            <a:endParaRPr lang="en-US"/>
          </a:p>
        </p:txBody>
      </p:sp>
    </p:spTree>
    <p:extLst>
      <p:ext uri="{BB962C8B-B14F-4D97-AF65-F5344CB8AC3E}">
        <p14:creationId xmlns:p14="http://schemas.microsoft.com/office/powerpoint/2010/main" val="4251823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latin typeface="Times New Roman" panose="02020603050405020304" pitchFamily="18" charset="0"/>
                <a:ea typeface="Calibri" panose="020F0502020204030204" pitchFamily="34" charset="0"/>
              </a:rPr>
              <a:t>Due to time, budget, and access to data constraints </a:t>
            </a:r>
            <a:r>
              <a:rPr lang="en-US" sz="1200" dirty="0">
                <a:latin typeface="Times New Roman" panose="02020603050405020304" pitchFamily="18" charset="0"/>
                <a:ea typeface="Calibri" panose="020F0502020204030204" pitchFamily="34" charset="0"/>
              </a:rPr>
              <a:t>t</a:t>
            </a:r>
            <a:r>
              <a:rPr lang="en-US" sz="1200" dirty="0">
                <a:effectLst/>
                <a:latin typeface="Times New Roman" panose="02020603050405020304" pitchFamily="18" charset="0"/>
                <a:ea typeface="Calibri" panose="020F0502020204030204" pitchFamily="34" charset="0"/>
              </a:rPr>
              <a:t>he researcher intends to use cross-sectional survey research approach.</a:t>
            </a:r>
          </a:p>
          <a:p>
            <a:r>
              <a:rPr lang="en-US" sz="1200" dirty="0">
                <a:effectLst/>
                <a:latin typeface="Times New Roman" panose="02020603050405020304" pitchFamily="18" charset="0"/>
                <a:ea typeface="Calibri" panose="020F0502020204030204" pitchFamily="34" charset="0"/>
              </a:rPr>
              <a:t>There are over 30 NGOs situated in Buea (</a:t>
            </a:r>
            <a:r>
              <a:rPr lang="en-US" sz="1200" i="1" dirty="0">
                <a:effectLst/>
                <a:latin typeface="Times New Roman" panose="02020603050405020304" pitchFamily="18" charset="0"/>
                <a:ea typeface="Calibri" panose="020F0502020204030204" pitchFamily="34" charset="0"/>
              </a:rPr>
              <a:t>Non-Governmental Organization (NGO) at Sud-Ouest, Cameroon - Page #2 | VYMaps.com</a:t>
            </a:r>
            <a:r>
              <a:rPr lang="en-US" sz="1200" dirty="0">
                <a:effectLst/>
                <a:latin typeface="Times New Roman" panose="02020603050405020304" pitchFamily="18" charset="0"/>
                <a:ea typeface="Calibri" panose="020F0502020204030204" pitchFamily="34" charset="0"/>
              </a:rPr>
              <a:t>, n.d.) Without real statistical source for how many employees work with these NGOs in Buea, the researcher estimates an average minimum of 20 part time and full-time employees working for these NGOs who can be accessible for the studies. This gives an estimated population size of 600 people</a:t>
            </a:r>
            <a:r>
              <a:rPr lang="en-US" sz="1200" dirty="0">
                <a:latin typeface="Times New Roman" panose="02020603050405020304" pitchFamily="18" charset="0"/>
                <a:ea typeface="Calibri" panose="020F0502020204030204" pitchFamily="34" charset="0"/>
              </a:rPr>
              <a:t>.</a:t>
            </a:r>
          </a:p>
          <a:p>
            <a:r>
              <a:rPr lang="en-US" sz="1200" dirty="0">
                <a:effectLst/>
                <a:latin typeface="Times New Roman" panose="02020603050405020304" pitchFamily="18" charset="0"/>
                <a:ea typeface="Calibri" panose="020F0502020204030204" pitchFamily="34" charset="0"/>
              </a:rPr>
              <a:t>Given this population size, the researcher will carry out a survey on more than 100 employees selected using simple random sampling technique (n&gt;30) which is above 10% (60) of the employees. </a:t>
            </a:r>
          </a:p>
          <a:p>
            <a:r>
              <a:rPr lang="en-US" sz="1200" dirty="0">
                <a:effectLst/>
                <a:latin typeface="Times New Roman" panose="02020603050405020304" pitchFamily="18" charset="0"/>
                <a:ea typeface="Calibri" panose="020F0502020204030204" pitchFamily="34" charset="0"/>
              </a:rPr>
              <a:t>Data will be collected through interview of workers from NGOs in Buea municipality through the use of structured questionnaires. </a:t>
            </a:r>
          </a:p>
          <a:p>
            <a:r>
              <a:rPr lang="en-US" sz="1200" dirty="0">
                <a:effectLst/>
                <a:latin typeface="Times New Roman" panose="02020603050405020304" pitchFamily="18" charset="0"/>
                <a:ea typeface="Calibri" panose="020F0502020204030204" pitchFamily="34" charset="0"/>
              </a:rPr>
              <a:t>The analysis will make use of a mix approach, that is both quantitative and qualitative analysis using SPSS 27 statistical package. </a:t>
            </a:r>
          </a:p>
          <a:p>
            <a:r>
              <a:rPr lang="en-US" sz="1200" dirty="0">
                <a:latin typeface="Times New Roman" panose="02020603050405020304" pitchFamily="18" charset="0"/>
              </a:rPr>
              <a:t>The hypothesis will be tested using t-test given the sample size and the quantitative nature the data will have.</a:t>
            </a:r>
            <a:endParaRPr lang="fr-FR" sz="1800" dirty="0"/>
          </a:p>
          <a:p>
            <a:endParaRPr lang="en-US" dirty="0"/>
          </a:p>
        </p:txBody>
      </p:sp>
      <p:sp>
        <p:nvSpPr>
          <p:cNvPr id="4" name="Slide Number Placeholder 3"/>
          <p:cNvSpPr>
            <a:spLocks noGrp="1"/>
          </p:cNvSpPr>
          <p:nvPr>
            <p:ph type="sldNum" sz="quarter" idx="5"/>
          </p:nvPr>
        </p:nvSpPr>
        <p:spPr/>
        <p:txBody>
          <a:bodyPr/>
          <a:lstStyle/>
          <a:p>
            <a:fld id="{2A2F3734-2738-44AE-A234-5D954E231C39}" type="slidenum">
              <a:rPr lang="en-US" smtClean="0"/>
              <a:t>14</a:t>
            </a:fld>
            <a:endParaRPr lang="en-US"/>
          </a:p>
        </p:txBody>
      </p:sp>
    </p:spTree>
    <p:extLst>
      <p:ext uri="{BB962C8B-B14F-4D97-AF65-F5344CB8AC3E}">
        <p14:creationId xmlns:p14="http://schemas.microsoft.com/office/powerpoint/2010/main" val="3193201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latin typeface="Times New Roman" panose="02020603050405020304" pitchFamily="18" charset="0"/>
                <a:ea typeface="Calibri" panose="020F0502020204030204" pitchFamily="34" charset="0"/>
              </a:rPr>
              <a:t>Due to time, budget, and access to data constraints </a:t>
            </a:r>
            <a:r>
              <a:rPr lang="en-US" sz="1200" dirty="0">
                <a:latin typeface="Times New Roman" panose="02020603050405020304" pitchFamily="18" charset="0"/>
                <a:ea typeface="Calibri" panose="020F0502020204030204" pitchFamily="34" charset="0"/>
              </a:rPr>
              <a:t>t</a:t>
            </a:r>
            <a:r>
              <a:rPr lang="en-US" sz="1200" dirty="0">
                <a:effectLst/>
                <a:latin typeface="Times New Roman" panose="02020603050405020304" pitchFamily="18" charset="0"/>
                <a:ea typeface="Calibri" panose="020F0502020204030204" pitchFamily="34" charset="0"/>
              </a:rPr>
              <a:t>he researcher intends to use cross-sectional survey research approach.</a:t>
            </a:r>
          </a:p>
          <a:p>
            <a:r>
              <a:rPr lang="en-US" sz="1200" dirty="0">
                <a:effectLst/>
                <a:latin typeface="Times New Roman" panose="02020603050405020304" pitchFamily="18" charset="0"/>
                <a:ea typeface="Calibri" panose="020F0502020204030204" pitchFamily="34" charset="0"/>
              </a:rPr>
              <a:t>There are over 30 NGOs situated in Buea (</a:t>
            </a:r>
            <a:r>
              <a:rPr lang="en-US" sz="1200" i="1" dirty="0">
                <a:effectLst/>
                <a:latin typeface="Times New Roman" panose="02020603050405020304" pitchFamily="18" charset="0"/>
                <a:ea typeface="Calibri" panose="020F0502020204030204" pitchFamily="34" charset="0"/>
              </a:rPr>
              <a:t>Non-Governmental Organization (NGO) at Sud-Ouest, Cameroon - Page #2 | VYMaps.com</a:t>
            </a:r>
            <a:r>
              <a:rPr lang="en-US" sz="1200" dirty="0">
                <a:effectLst/>
                <a:latin typeface="Times New Roman" panose="02020603050405020304" pitchFamily="18" charset="0"/>
                <a:ea typeface="Calibri" panose="020F0502020204030204" pitchFamily="34" charset="0"/>
              </a:rPr>
              <a:t>, n.d.) Without real statistical source for how many employees work with these NGOs in Buea, the researcher estimates an average minimum of 20 part time and full-time employees working for these NGOs who can be accessible for the studies. This gives an estimated population size of 600 people</a:t>
            </a:r>
            <a:r>
              <a:rPr lang="en-US" sz="1200" dirty="0">
                <a:latin typeface="Times New Roman" panose="02020603050405020304" pitchFamily="18" charset="0"/>
                <a:ea typeface="Calibri" panose="020F0502020204030204" pitchFamily="34" charset="0"/>
              </a:rPr>
              <a:t>.</a:t>
            </a:r>
          </a:p>
          <a:p>
            <a:r>
              <a:rPr lang="en-US" sz="1200" dirty="0">
                <a:effectLst/>
                <a:latin typeface="Times New Roman" panose="02020603050405020304" pitchFamily="18" charset="0"/>
                <a:ea typeface="Calibri" panose="020F0502020204030204" pitchFamily="34" charset="0"/>
              </a:rPr>
              <a:t>Given this population size, the researcher will carry out a survey on more than 100 employees selected using simple random sampling technique (n&gt;30) which is above 10% (60) of the employees. </a:t>
            </a:r>
          </a:p>
          <a:p>
            <a:r>
              <a:rPr lang="en-US" sz="1200" dirty="0">
                <a:effectLst/>
                <a:latin typeface="Times New Roman" panose="02020603050405020304" pitchFamily="18" charset="0"/>
                <a:ea typeface="Calibri" panose="020F0502020204030204" pitchFamily="34" charset="0"/>
              </a:rPr>
              <a:t>Data will be collected through interview of workers from NGOs in Buea municipality through the use of structured questionnaires. </a:t>
            </a:r>
          </a:p>
          <a:p>
            <a:r>
              <a:rPr lang="en-US" sz="1200" dirty="0">
                <a:effectLst/>
                <a:latin typeface="Times New Roman" panose="02020603050405020304" pitchFamily="18" charset="0"/>
                <a:ea typeface="Calibri" panose="020F0502020204030204" pitchFamily="34" charset="0"/>
              </a:rPr>
              <a:t>The analysis will make use of a mix approach, that is both quantitative and qualitative analysis using SPSS 27 statistical package. </a:t>
            </a:r>
          </a:p>
          <a:p>
            <a:r>
              <a:rPr lang="en-US" sz="1200" dirty="0">
                <a:latin typeface="Times New Roman" panose="02020603050405020304" pitchFamily="18" charset="0"/>
              </a:rPr>
              <a:t>The hypothesis will be tested using t-test given the sample size and the quantitative nature the data will have.</a:t>
            </a:r>
            <a:endParaRPr lang="fr-FR" sz="1800" dirty="0"/>
          </a:p>
          <a:p>
            <a:endParaRPr lang="en-US" dirty="0"/>
          </a:p>
        </p:txBody>
      </p:sp>
      <p:sp>
        <p:nvSpPr>
          <p:cNvPr id="4" name="Slide Number Placeholder 3"/>
          <p:cNvSpPr>
            <a:spLocks noGrp="1"/>
          </p:cNvSpPr>
          <p:nvPr>
            <p:ph type="sldNum" sz="quarter" idx="5"/>
          </p:nvPr>
        </p:nvSpPr>
        <p:spPr/>
        <p:txBody>
          <a:bodyPr/>
          <a:lstStyle/>
          <a:p>
            <a:fld id="{2A2F3734-2738-44AE-A234-5D954E231C39}" type="slidenum">
              <a:rPr lang="en-US" smtClean="0"/>
              <a:t>15</a:t>
            </a:fld>
            <a:endParaRPr lang="en-US"/>
          </a:p>
        </p:txBody>
      </p:sp>
    </p:spTree>
    <p:extLst>
      <p:ext uri="{BB962C8B-B14F-4D97-AF65-F5344CB8AC3E}">
        <p14:creationId xmlns:p14="http://schemas.microsoft.com/office/powerpoint/2010/main" val="2750248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984DAB-FC38-8DBB-087B-1186ECF68AE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91475AA-66E1-BC37-4599-7C4C28571C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43C8F370-6FA5-FB9F-BC34-1CED3D546304}"/>
              </a:ext>
            </a:extLst>
          </p:cNvPr>
          <p:cNvSpPr>
            <a:spLocks noGrp="1"/>
          </p:cNvSpPr>
          <p:nvPr>
            <p:ph type="dt" sz="half" idx="10"/>
          </p:nvPr>
        </p:nvSpPr>
        <p:spPr/>
        <p:txBody>
          <a:bodyPr/>
          <a:lstStyle/>
          <a:p>
            <a:fld id="{AB8112DD-4BE0-498B-B22A-A54F0449F08B}" type="datetime1">
              <a:rPr lang="en-US" smtClean="0"/>
              <a:t>1/13/2024</a:t>
            </a:fld>
            <a:endParaRPr lang="fr-FR"/>
          </a:p>
        </p:txBody>
      </p:sp>
      <p:sp>
        <p:nvSpPr>
          <p:cNvPr id="5" name="Espace réservé du pied de page 4">
            <a:extLst>
              <a:ext uri="{FF2B5EF4-FFF2-40B4-BE49-F238E27FC236}">
                <a16:creationId xmlns:a16="http://schemas.microsoft.com/office/drawing/2014/main" id="{8DFA5A7A-EE68-3269-2343-0183DB5DFF8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13BB873-309B-8870-83FA-B03DE811E116}"/>
              </a:ext>
            </a:extLst>
          </p:cNvPr>
          <p:cNvSpPr>
            <a:spLocks noGrp="1"/>
          </p:cNvSpPr>
          <p:nvPr>
            <p:ph type="sldNum" sz="quarter" idx="12"/>
          </p:nvPr>
        </p:nvSpPr>
        <p:spPr/>
        <p:txBody>
          <a:bodyPr/>
          <a:lstStyle/>
          <a:p>
            <a:fld id="{3AC71353-7D67-4896-B7E7-1C7B386DE4DC}" type="slidenum">
              <a:rPr lang="fr-FR" smtClean="0"/>
              <a:t>‹#›</a:t>
            </a:fld>
            <a:endParaRPr lang="fr-FR"/>
          </a:p>
        </p:txBody>
      </p:sp>
    </p:spTree>
    <p:extLst>
      <p:ext uri="{BB962C8B-B14F-4D97-AF65-F5344CB8AC3E}">
        <p14:creationId xmlns:p14="http://schemas.microsoft.com/office/powerpoint/2010/main" val="850313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23B834-71AE-061B-AC8F-CF883AA788C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835F54-5A64-323E-A571-B38011E5AF3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CB05635-8637-2B20-8493-28E7FB0A6E2D}"/>
              </a:ext>
            </a:extLst>
          </p:cNvPr>
          <p:cNvSpPr>
            <a:spLocks noGrp="1"/>
          </p:cNvSpPr>
          <p:nvPr>
            <p:ph type="dt" sz="half" idx="10"/>
          </p:nvPr>
        </p:nvSpPr>
        <p:spPr/>
        <p:txBody>
          <a:bodyPr/>
          <a:lstStyle/>
          <a:p>
            <a:fld id="{EF85F9A8-3EFB-4CDC-BDDB-A4446B700079}" type="datetime1">
              <a:rPr lang="en-US" smtClean="0"/>
              <a:t>1/13/2024</a:t>
            </a:fld>
            <a:endParaRPr lang="fr-FR"/>
          </a:p>
        </p:txBody>
      </p:sp>
      <p:sp>
        <p:nvSpPr>
          <p:cNvPr id="5" name="Espace réservé du pied de page 4">
            <a:extLst>
              <a:ext uri="{FF2B5EF4-FFF2-40B4-BE49-F238E27FC236}">
                <a16:creationId xmlns:a16="http://schemas.microsoft.com/office/drawing/2014/main" id="{1F00FE18-5323-F166-966D-50A7CE71C4C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DC22052-0885-2807-09DB-801C3FFCBD1F}"/>
              </a:ext>
            </a:extLst>
          </p:cNvPr>
          <p:cNvSpPr>
            <a:spLocks noGrp="1"/>
          </p:cNvSpPr>
          <p:nvPr>
            <p:ph type="sldNum" sz="quarter" idx="12"/>
          </p:nvPr>
        </p:nvSpPr>
        <p:spPr/>
        <p:txBody>
          <a:bodyPr/>
          <a:lstStyle/>
          <a:p>
            <a:fld id="{3AC71353-7D67-4896-B7E7-1C7B386DE4DC}" type="slidenum">
              <a:rPr lang="fr-FR" smtClean="0"/>
              <a:t>‹#›</a:t>
            </a:fld>
            <a:endParaRPr lang="fr-FR"/>
          </a:p>
        </p:txBody>
      </p:sp>
    </p:spTree>
    <p:extLst>
      <p:ext uri="{BB962C8B-B14F-4D97-AF65-F5344CB8AC3E}">
        <p14:creationId xmlns:p14="http://schemas.microsoft.com/office/powerpoint/2010/main" val="14438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55809A8-DDFD-A59A-A503-50F177BD103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A85D011F-4729-93CD-523F-BBA811EDE9C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2B45254-2562-ED53-F3E7-6C2DA4A96921}"/>
              </a:ext>
            </a:extLst>
          </p:cNvPr>
          <p:cNvSpPr>
            <a:spLocks noGrp="1"/>
          </p:cNvSpPr>
          <p:nvPr>
            <p:ph type="dt" sz="half" idx="10"/>
          </p:nvPr>
        </p:nvSpPr>
        <p:spPr/>
        <p:txBody>
          <a:bodyPr/>
          <a:lstStyle/>
          <a:p>
            <a:fld id="{4A19A0FA-7CA7-4AB6-AB77-6F31536C4101}" type="datetime1">
              <a:rPr lang="en-US" smtClean="0"/>
              <a:t>1/13/2024</a:t>
            </a:fld>
            <a:endParaRPr lang="fr-FR"/>
          </a:p>
        </p:txBody>
      </p:sp>
      <p:sp>
        <p:nvSpPr>
          <p:cNvPr id="5" name="Espace réservé du pied de page 4">
            <a:extLst>
              <a:ext uri="{FF2B5EF4-FFF2-40B4-BE49-F238E27FC236}">
                <a16:creationId xmlns:a16="http://schemas.microsoft.com/office/drawing/2014/main" id="{10F2F499-85D0-F1B3-8511-C4F919F5186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067D2D1-65E3-358B-C201-AF8CF235F8A9}"/>
              </a:ext>
            </a:extLst>
          </p:cNvPr>
          <p:cNvSpPr>
            <a:spLocks noGrp="1"/>
          </p:cNvSpPr>
          <p:nvPr>
            <p:ph type="sldNum" sz="quarter" idx="12"/>
          </p:nvPr>
        </p:nvSpPr>
        <p:spPr/>
        <p:txBody>
          <a:bodyPr/>
          <a:lstStyle/>
          <a:p>
            <a:fld id="{3AC71353-7D67-4896-B7E7-1C7B386DE4DC}" type="slidenum">
              <a:rPr lang="fr-FR" smtClean="0"/>
              <a:t>‹#›</a:t>
            </a:fld>
            <a:endParaRPr lang="fr-FR"/>
          </a:p>
        </p:txBody>
      </p:sp>
    </p:spTree>
    <p:extLst>
      <p:ext uri="{BB962C8B-B14F-4D97-AF65-F5344CB8AC3E}">
        <p14:creationId xmlns:p14="http://schemas.microsoft.com/office/powerpoint/2010/main" val="1122099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1706CE-61E7-6F48-7A81-790F8BBA317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E2BD74C-A578-4B8C-45D8-9CF9FCC6F5B7}"/>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737CC7-7C2D-1A8A-3A14-41D30CC0DD44}"/>
              </a:ext>
            </a:extLst>
          </p:cNvPr>
          <p:cNvSpPr>
            <a:spLocks noGrp="1"/>
          </p:cNvSpPr>
          <p:nvPr>
            <p:ph type="dt" sz="half" idx="10"/>
          </p:nvPr>
        </p:nvSpPr>
        <p:spPr/>
        <p:txBody>
          <a:bodyPr/>
          <a:lstStyle/>
          <a:p>
            <a:fld id="{B96A1207-FE19-4CCA-BDE3-C59F756D8533}" type="datetime1">
              <a:rPr lang="en-US" smtClean="0"/>
              <a:t>1/13/2024</a:t>
            </a:fld>
            <a:endParaRPr lang="fr-FR"/>
          </a:p>
        </p:txBody>
      </p:sp>
      <p:sp>
        <p:nvSpPr>
          <p:cNvPr id="5" name="Espace réservé du pied de page 4">
            <a:extLst>
              <a:ext uri="{FF2B5EF4-FFF2-40B4-BE49-F238E27FC236}">
                <a16:creationId xmlns:a16="http://schemas.microsoft.com/office/drawing/2014/main" id="{6B3E2CBA-1C22-CBC7-0548-2D0844EC930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3306876-C7C9-9BF5-AD66-B9423621A4FC}"/>
              </a:ext>
            </a:extLst>
          </p:cNvPr>
          <p:cNvSpPr>
            <a:spLocks noGrp="1"/>
          </p:cNvSpPr>
          <p:nvPr>
            <p:ph type="sldNum" sz="quarter" idx="12"/>
          </p:nvPr>
        </p:nvSpPr>
        <p:spPr/>
        <p:txBody>
          <a:bodyPr/>
          <a:lstStyle/>
          <a:p>
            <a:fld id="{3AC71353-7D67-4896-B7E7-1C7B386DE4DC}" type="slidenum">
              <a:rPr lang="fr-FR" smtClean="0"/>
              <a:t>‹#›</a:t>
            </a:fld>
            <a:endParaRPr lang="fr-FR"/>
          </a:p>
        </p:txBody>
      </p:sp>
    </p:spTree>
    <p:extLst>
      <p:ext uri="{BB962C8B-B14F-4D97-AF65-F5344CB8AC3E}">
        <p14:creationId xmlns:p14="http://schemas.microsoft.com/office/powerpoint/2010/main" val="4075701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896A0A-801E-4BE5-B80C-DE8C650A7111}"/>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16B4B91F-C03A-B3F4-0D1C-219A9A9109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20B3F8AB-4AD2-9AC6-BF0C-C1BF6BC21E4D}"/>
              </a:ext>
            </a:extLst>
          </p:cNvPr>
          <p:cNvSpPr>
            <a:spLocks noGrp="1"/>
          </p:cNvSpPr>
          <p:nvPr>
            <p:ph type="dt" sz="half" idx="10"/>
          </p:nvPr>
        </p:nvSpPr>
        <p:spPr/>
        <p:txBody>
          <a:bodyPr/>
          <a:lstStyle/>
          <a:p>
            <a:fld id="{9A1C4B92-D991-41DD-86CB-ECF183A422EF}" type="datetime1">
              <a:rPr lang="en-US" smtClean="0"/>
              <a:t>1/13/2024</a:t>
            </a:fld>
            <a:endParaRPr lang="fr-FR"/>
          </a:p>
        </p:txBody>
      </p:sp>
      <p:sp>
        <p:nvSpPr>
          <p:cNvPr id="5" name="Espace réservé du pied de page 4">
            <a:extLst>
              <a:ext uri="{FF2B5EF4-FFF2-40B4-BE49-F238E27FC236}">
                <a16:creationId xmlns:a16="http://schemas.microsoft.com/office/drawing/2014/main" id="{61382A97-44DF-F022-E2AB-EB429F25A40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CB9F198-0594-2615-55D9-035271A671C7}"/>
              </a:ext>
            </a:extLst>
          </p:cNvPr>
          <p:cNvSpPr>
            <a:spLocks noGrp="1"/>
          </p:cNvSpPr>
          <p:nvPr>
            <p:ph type="sldNum" sz="quarter" idx="12"/>
          </p:nvPr>
        </p:nvSpPr>
        <p:spPr/>
        <p:txBody>
          <a:bodyPr/>
          <a:lstStyle/>
          <a:p>
            <a:fld id="{3AC71353-7D67-4896-B7E7-1C7B386DE4DC}" type="slidenum">
              <a:rPr lang="fr-FR" smtClean="0"/>
              <a:t>‹#›</a:t>
            </a:fld>
            <a:endParaRPr lang="fr-FR"/>
          </a:p>
        </p:txBody>
      </p:sp>
    </p:spTree>
    <p:extLst>
      <p:ext uri="{BB962C8B-B14F-4D97-AF65-F5344CB8AC3E}">
        <p14:creationId xmlns:p14="http://schemas.microsoft.com/office/powerpoint/2010/main" val="2314341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32E15E-68DD-BF09-7B49-66B0538567D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7CE192A-82B2-D449-C246-62360307EC5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4CA7BCD-5D99-3AB4-2E66-8D9853937F5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626C255-199F-1F5F-A9B3-30817258BD7B}"/>
              </a:ext>
            </a:extLst>
          </p:cNvPr>
          <p:cNvSpPr>
            <a:spLocks noGrp="1"/>
          </p:cNvSpPr>
          <p:nvPr>
            <p:ph type="dt" sz="half" idx="10"/>
          </p:nvPr>
        </p:nvSpPr>
        <p:spPr/>
        <p:txBody>
          <a:bodyPr/>
          <a:lstStyle/>
          <a:p>
            <a:fld id="{98D1BB7D-6AAC-4E26-9D6D-EABA41542650}" type="datetime1">
              <a:rPr lang="en-US" smtClean="0"/>
              <a:t>1/13/2024</a:t>
            </a:fld>
            <a:endParaRPr lang="fr-FR"/>
          </a:p>
        </p:txBody>
      </p:sp>
      <p:sp>
        <p:nvSpPr>
          <p:cNvPr id="6" name="Espace réservé du pied de page 5">
            <a:extLst>
              <a:ext uri="{FF2B5EF4-FFF2-40B4-BE49-F238E27FC236}">
                <a16:creationId xmlns:a16="http://schemas.microsoft.com/office/drawing/2014/main" id="{04B46B5C-E515-CBDD-2E40-995E11F64C7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88439EE-1423-0434-6288-7DF5E362A085}"/>
              </a:ext>
            </a:extLst>
          </p:cNvPr>
          <p:cNvSpPr>
            <a:spLocks noGrp="1"/>
          </p:cNvSpPr>
          <p:nvPr>
            <p:ph type="sldNum" sz="quarter" idx="12"/>
          </p:nvPr>
        </p:nvSpPr>
        <p:spPr/>
        <p:txBody>
          <a:bodyPr/>
          <a:lstStyle/>
          <a:p>
            <a:fld id="{3AC71353-7D67-4896-B7E7-1C7B386DE4DC}" type="slidenum">
              <a:rPr lang="fr-FR" smtClean="0"/>
              <a:t>‹#›</a:t>
            </a:fld>
            <a:endParaRPr lang="fr-FR"/>
          </a:p>
        </p:txBody>
      </p:sp>
    </p:spTree>
    <p:extLst>
      <p:ext uri="{BB962C8B-B14F-4D97-AF65-F5344CB8AC3E}">
        <p14:creationId xmlns:p14="http://schemas.microsoft.com/office/powerpoint/2010/main" val="3470290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3F551C-A821-819C-C866-4398E194428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19AFD7B6-9908-BD1F-8C67-A136EFC603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B02BC39-02DE-82F0-0228-989FC5044B6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EE126D7-09E3-7F02-4FD6-B9B81724C1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717878A-2725-FD15-972F-263DC297120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6FBCE46-C653-A2CF-6784-C9AE2D44DE04}"/>
              </a:ext>
            </a:extLst>
          </p:cNvPr>
          <p:cNvSpPr>
            <a:spLocks noGrp="1"/>
          </p:cNvSpPr>
          <p:nvPr>
            <p:ph type="dt" sz="half" idx="10"/>
          </p:nvPr>
        </p:nvSpPr>
        <p:spPr/>
        <p:txBody>
          <a:bodyPr/>
          <a:lstStyle/>
          <a:p>
            <a:fld id="{3495A1FD-9DD4-4125-B713-7BCA97E18797}" type="datetime1">
              <a:rPr lang="en-US" smtClean="0"/>
              <a:t>1/13/2024</a:t>
            </a:fld>
            <a:endParaRPr lang="fr-FR"/>
          </a:p>
        </p:txBody>
      </p:sp>
      <p:sp>
        <p:nvSpPr>
          <p:cNvPr id="8" name="Espace réservé du pied de page 7">
            <a:extLst>
              <a:ext uri="{FF2B5EF4-FFF2-40B4-BE49-F238E27FC236}">
                <a16:creationId xmlns:a16="http://schemas.microsoft.com/office/drawing/2014/main" id="{85827277-34C3-72B6-49E4-4E8831E5CAA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53CCC71-0101-A7D7-08EC-EFF29DC6A711}"/>
              </a:ext>
            </a:extLst>
          </p:cNvPr>
          <p:cNvSpPr>
            <a:spLocks noGrp="1"/>
          </p:cNvSpPr>
          <p:nvPr>
            <p:ph type="sldNum" sz="quarter" idx="12"/>
          </p:nvPr>
        </p:nvSpPr>
        <p:spPr/>
        <p:txBody>
          <a:bodyPr/>
          <a:lstStyle/>
          <a:p>
            <a:fld id="{3AC71353-7D67-4896-B7E7-1C7B386DE4DC}" type="slidenum">
              <a:rPr lang="fr-FR" smtClean="0"/>
              <a:t>‹#›</a:t>
            </a:fld>
            <a:endParaRPr lang="fr-FR"/>
          </a:p>
        </p:txBody>
      </p:sp>
    </p:spTree>
    <p:extLst>
      <p:ext uri="{BB962C8B-B14F-4D97-AF65-F5344CB8AC3E}">
        <p14:creationId xmlns:p14="http://schemas.microsoft.com/office/powerpoint/2010/main" val="3840248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B7EE4F-C99D-890F-5B85-C2C27F03465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D949E974-2FFF-EC48-3926-5D383B7128B2}"/>
              </a:ext>
            </a:extLst>
          </p:cNvPr>
          <p:cNvSpPr>
            <a:spLocks noGrp="1"/>
          </p:cNvSpPr>
          <p:nvPr>
            <p:ph type="dt" sz="half" idx="10"/>
          </p:nvPr>
        </p:nvSpPr>
        <p:spPr/>
        <p:txBody>
          <a:bodyPr/>
          <a:lstStyle/>
          <a:p>
            <a:fld id="{6DA12518-B20E-4FCA-8C43-10D9F9DE9AFC}" type="datetime1">
              <a:rPr lang="en-US" smtClean="0"/>
              <a:t>1/13/2024</a:t>
            </a:fld>
            <a:endParaRPr lang="fr-FR"/>
          </a:p>
        </p:txBody>
      </p:sp>
      <p:sp>
        <p:nvSpPr>
          <p:cNvPr id="4" name="Espace réservé du pied de page 3">
            <a:extLst>
              <a:ext uri="{FF2B5EF4-FFF2-40B4-BE49-F238E27FC236}">
                <a16:creationId xmlns:a16="http://schemas.microsoft.com/office/drawing/2014/main" id="{0715C886-7EE6-C5E4-2012-89334F74A383}"/>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A11FACA0-A04C-A3C6-78BD-6533087BAF80}"/>
              </a:ext>
            </a:extLst>
          </p:cNvPr>
          <p:cNvSpPr>
            <a:spLocks noGrp="1"/>
          </p:cNvSpPr>
          <p:nvPr>
            <p:ph type="sldNum" sz="quarter" idx="12"/>
          </p:nvPr>
        </p:nvSpPr>
        <p:spPr/>
        <p:txBody>
          <a:bodyPr/>
          <a:lstStyle/>
          <a:p>
            <a:fld id="{3AC71353-7D67-4896-B7E7-1C7B386DE4DC}" type="slidenum">
              <a:rPr lang="fr-FR" smtClean="0"/>
              <a:t>‹#›</a:t>
            </a:fld>
            <a:endParaRPr lang="fr-FR"/>
          </a:p>
        </p:txBody>
      </p:sp>
    </p:spTree>
    <p:extLst>
      <p:ext uri="{BB962C8B-B14F-4D97-AF65-F5344CB8AC3E}">
        <p14:creationId xmlns:p14="http://schemas.microsoft.com/office/powerpoint/2010/main" val="1089120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2E65A5A-7D03-7414-AF02-6B4C8B92CF68}"/>
              </a:ext>
            </a:extLst>
          </p:cNvPr>
          <p:cNvSpPr>
            <a:spLocks noGrp="1"/>
          </p:cNvSpPr>
          <p:nvPr>
            <p:ph type="dt" sz="half" idx="10"/>
          </p:nvPr>
        </p:nvSpPr>
        <p:spPr/>
        <p:txBody>
          <a:bodyPr/>
          <a:lstStyle/>
          <a:p>
            <a:fld id="{16B8167E-0B4C-448F-AD45-FB99ACAFF17A}" type="datetime1">
              <a:rPr lang="en-US" smtClean="0"/>
              <a:t>1/13/2024</a:t>
            </a:fld>
            <a:endParaRPr lang="fr-FR"/>
          </a:p>
        </p:txBody>
      </p:sp>
      <p:sp>
        <p:nvSpPr>
          <p:cNvPr id="3" name="Espace réservé du pied de page 2">
            <a:extLst>
              <a:ext uri="{FF2B5EF4-FFF2-40B4-BE49-F238E27FC236}">
                <a16:creationId xmlns:a16="http://schemas.microsoft.com/office/drawing/2014/main" id="{E6218373-0370-5315-27F0-C349AF9BA2E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D31C8CC7-9CA2-278D-64B6-754F690D35B1}"/>
              </a:ext>
            </a:extLst>
          </p:cNvPr>
          <p:cNvSpPr>
            <a:spLocks noGrp="1"/>
          </p:cNvSpPr>
          <p:nvPr>
            <p:ph type="sldNum" sz="quarter" idx="12"/>
          </p:nvPr>
        </p:nvSpPr>
        <p:spPr/>
        <p:txBody>
          <a:bodyPr/>
          <a:lstStyle/>
          <a:p>
            <a:fld id="{3AC71353-7D67-4896-B7E7-1C7B386DE4DC}" type="slidenum">
              <a:rPr lang="fr-FR" smtClean="0"/>
              <a:t>‹#›</a:t>
            </a:fld>
            <a:endParaRPr lang="fr-FR"/>
          </a:p>
        </p:txBody>
      </p:sp>
    </p:spTree>
    <p:extLst>
      <p:ext uri="{BB962C8B-B14F-4D97-AF65-F5344CB8AC3E}">
        <p14:creationId xmlns:p14="http://schemas.microsoft.com/office/powerpoint/2010/main" val="2817259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3D5A90-DA8C-8E46-3F8A-B50E6452BE1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DE6BE6E-5B19-C2D7-D3E0-78F3EA7060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DF3D905-ACBD-A4CC-1416-FA6AF32125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B269CF2-0641-FFCC-C5BC-B2E978E1D745}"/>
              </a:ext>
            </a:extLst>
          </p:cNvPr>
          <p:cNvSpPr>
            <a:spLocks noGrp="1"/>
          </p:cNvSpPr>
          <p:nvPr>
            <p:ph type="dt" sz="half" idx="10"/>
          </p:nvPr>
        </p:nvSpPr>
        <p:spPr/>
        <p:txBody>
          <a:bodyPr/>
          <a:lstStyle/>
          <a:p>
            <a:fld id="{AFC9F825-4781-488A-9EC5-673657E30942}" type="datetime1">
              <a:rPr lang="en-US" smtClean="0"/>
              <a:t>1/13/2024</a:t>
            </a:fld>
            <a:endParaRPr lang="fr-FR"/>
          </a:p>
        </p:txBody>
      </p:sp>
      <p:sp>
        <p:nvSpPr>
          <p:cNvPr id="6" name="Espace réservé du pied de page 5">
            <a:extLst>
              <a:ext uri="{FF2B5EF4-FFF2-40B4-BE49-F238E27FC236}">
                <a16:creationId xmlns:a16="http://schemas.microsoft.com/office/drawing/2014/main" id="{148C7011-E5C9-4ECE-091B-8DBE5A6FC73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B0F9D61-39F3-ABF6-48AC-EE15460703FE}"/>
              </a:ext>
            </a:extLst>
          </p:cNvPr>
          <p:cNvSpPr>
            <a:spLocks noGrp="1"/>
          </p:cNvSpPr>
          <p:nvPr>
            <p:ph type="sldNum" sz="quarter" idx="12"/>
          </p:nvPr>
        </p:nvSpPr>
        <p:spPr/>
        <p:txBody>
          <a:bodyPr/>
          <a:lstStyle/>
          <a:p>
            <a:fld id="{3AC71353-7D67-4896-B7E7-1C7B386DE4DC}" type="slidenum">
              <a:rPr lang="fr-FR" smtClean="0"/>
              <a:t>‹#›</a:t>
            </a:fld>
            <a:endParaRPr lang="fr-FR"/>
          </a:p>
        </p:txBody>
      </p:sp>
    </p:spTree>
    <p:extLst>
      <p:ext uri="{BB962C8B-B14F-4D97-AF65-F5344CB8AC3E}">
        <p14:creationId xmlns:p14="http://schemas.microsoft.com/office/powerpoint/2010/main" val="2039435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5782C2-A2CF-12E9-7955-9967D8AD8A6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A7E2AD2-9830-15ED-1BC2-A111F8A3EC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9806D23-4F1C-3F16-880D-7328F967EC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FD321F4-ED9E-0DC3-9FA2-C456CF5020C9}"/>
              </a:ext>
            </a:extLst>
          </p:cNvPr>
          <p:cNvSpPr>
            <a:spLocks noGrp="1"/>
          </p:cNvSpPr>
          <p:nvPr>
            <p:ph type="dt" sz="half" idx="10"/>
          </p:nvPr>
        </p:nvSpPr>
        <p:spPr/>
        <p:txBody>
          <a:bodyPr/>
          <a:lstStyle/>
          <a:p>
            <a:fld id="{C68A9217-9882-40BF-B6F9-CC09ACE36276}" type="datetime1">
              <a:rPr lang="en-US" smtClean="0"/>
              <a:t>1/13/2024</a:t>
            </a:fld>
            <a:endParaRPr lang="fr-FR"/>
          </a:p>
        </p:txBody>
      </p:sp>
      <p:sp>
        <p:nvSpPr>
          <p:cNvPr id="6" name="Espace réservé du pied de page 5">
            <a:extLst>
              <a:ext uri="{FF2B5EF4-FFF2-40B4-BE49-F238E27FC236}">
                <a16:creationId xmlns:a16="http://schemas.microsoft.com/office/drawing/2014/main" id="{8332122E-2569-CDE5-7E18-E8C3291F1FF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CD1EFD8-A31B-B972-1444-00FCF958EF29}"/>
              </a:ext>
            </a:extLst>
          </p:cNvPr>
          <p:cNvSpPr>
            <a:spLocks noGrp="1"/>
          </p:cNvSpPr>
          <p:nvPr>
            <p:ph type="sldNum" sz="quarter" idx="12"/>
          </p:nvPr>
        </p:nvSpPr>
        <p:spPr/>
        <p:txBody>
          <a:bodyPr/>
          <a:lstStyle/>
          <a:p>
            <a:fld id="{3AC71353-7D67-4896-B7E7-1C7B386DE4DC}" type="slidenum">
              <a:rPr lang="fr-FR" smtClean="0"/>
              <a:t>‹#›</a:t>
            </a:fld>
            <a:endParaRPr lang="fr-FR"/>
          </a:p>
        </p:txBody>
      </p:sp>
    </p:spTree>
    <p:extLst>
      <p:ext uri="{BB962C8B-B14F-4D97-AF65-F5344CB8AC3E}">
        <p14:creationId xmlns:p14="http://schemas.microsoft.com/office/powerpoint/2010/main" val="991841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D5F7F51-D23C-68D5-AF3E-6930234B9B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54BBA65-AF5A-7655-323A-8A6806FCD2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1AFA96A-0B1D-F17A-7767-B1C53F8EAD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10AEA-FD74-4F22-AC61-34A386B629F0}" type="datetime1">
              <a:rPr lang="en-US" smtClean="0"/>
              <a:t>1/13/2024</a:t>
            </a:fld>
            <a:endParaRPr lang="fr-FR"/>
          </a:p>
        </p:txBody>
      </p:sp>
      <p:sp>
        <p:nvSpPr>
          <p:cNvPr id="5" name="Espace réservé du pied de page 4">
            <a:extLst>
              <a:ext uri="{FF2B5EF4-FFF2-40B4-BE49-F238E27FC236}">
                <a16:creationId xmlns:a16="http://schemas.microsoft.com/office/drawing/2014/main" id="{7F52354B-1EFE-9F62-1BB5-74AFFF77BC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5604DCAF-CBEF-7736-A745-B2FA32009A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C71353-7D67-4896-B7E7-1C7B386DE4DC}" type="slidenum">
              <a:rPr lang="fr-FR" smtClean="0"/>
              <a:t>‹#›</a:t>
            </a:fld>
            <a:endParaRPr lang="fr-FR"/>
          </a:p>
        </p:txBody>
      </p:sp>
    </p:spTree>
    <p:extLst>
      <p:ext uri="{BB962C8B-B14F-4D97-AF65-F5344CB8AC3E}">
        <p14:creationId xmlns:p14="http://schemas.microsoft.com/office/powerpoint/2010/main" val="3789851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researchkey.net/the-effects-of-human-resource-management-on-employees-performance-at-cameroon-development-corporation/" TargetMode="External"/><Relationship Id="rId2" Type="http://schemas.openxmlformats.org/officeDocument/2006/relationships/hyperlink" Target="https://vymaps.com/CM/Southwest/non-governmental-organization-ngo/2/" TargetMode="External"/><Relationship Id="rId1" Type="http://schemas.openxmlformats.org/officeDocument/2006/relationships/slideLayout" Target="../slideLayouts/slideLayout2.xml"/><Relationship Id="rId4" Type="http://schemas.openxmlformats.org/officeDocument/2006/relationships/hyperlink" Target="https://project-house.net/human-resource-management-on-performance/"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doi.org/10.1016/s0263-2373(96)00059-x" TargetMode="External"/><Relationship Id="rId7" Type="http://schemas.openxmlformats.org/officeDocument/2006/relationships/hyperlink" Target="https://doi.org/10.1016/s0263-7863(01)00067-9" TargetMode="External"/><Relationship Id="rId2" Type="http://schemas.openxmlformats.org/officeDocument/2006/relationships/hyperlink" Target="https://www.gisma.com/blog/the-importance-of-human-resource-management" TargetMode="External"/><Relationship Id="rId1" Type="http://schemas.openxmlformats.org/officeDocument/2006/relationships/slideLayout" Target="../slideLayouts/slideLayout2.xml"/><Relationship Id="rId6" Type="http://schemas.openxmlformats.org/officeDocument/2006/relationships/hyperlink" Target="https://doi.org/10.1002/smj.4250080408" TargetMode="External"/><Relationship Id="rId5" Type="http://schemas.openxmlformats.org/officeDocument/2006/relationships/hyperlink" Target="https://doi.org/10.5465/256712" TargetMode="External"/><Relationship Id="rId4" Type="http://schemas.openxmlformats.org/officeDocument/2006/relationships/hyperlink" Target="https://doi.org/10.1016/j.ijproman.2006.10.001"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doi.org/10.1111/j.1467-8551.2006.00487.x" TargetMode="External"/><Relationship Id="rId2" Type="http://schemas.openxmlformats.org/officeDocument/2006/relationships/hyperlink" Target="https://doi.org/10.1111/j.1365-2834.2011.01215.x" TargetMode="External"/><Relationship Id="rId1" Type="http://schemas.openxmlformats.org/officeDocument/2006/relationships/slideLayout" Target="../slideLayouts/slideLayout2.xml"/><Relationship Id="rId6" Type="http://schemas.openxmlformats.org/officeDocument/2006/relationships/hyperlink" Target="https://www.researchgate.net/publication/23773390_How_changes_in_consumer_behaviour_and_retailing_affect_competence_requirements_for_food_producers_and_processors" TargetMode="External"/><Relationship Id="rId5" Type="http://schemas.openxmlformats.org/officeDocument/2006/relationships/hyperlink" Target="https://doi.org/10.4337/9781847204127" TargetMode="External"/><Relationship Id="rId4" Type="http://schemas.openxmlformats.org/officeDocument/2006/relationships/hyperlink" Target="https://www.scirp.org/(S(351jmbntvnsjt1aadkposzje))/reference/ReferencesPapers.aspx?ReferenceID=2122637"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https://doi.org/10.2167/jost710.0" TargetMode="External"/><Relationship Id="rId7" Type="http://schemas.openxmlformats.org/officeDocument/2006/relationships/hyperlink" Target="https://platform.almanhal.com/Files/2/75480" TargetMode="External"/><Relationship Id="rId2" Type="http://schemas.openxmlformats.org/officeDocument/2006/relationships/hyperlink" Target="https://doi.org/10.1108/02652320510612474" TargetMode="External"/><Relationship Id="rId1" Type="http://schemas.openxmlformats.org/officeDocument/2006/relationships/slideLayout" Target="../slideLayouts/slideLayout2.xml"/><Relationship Id="rId6" Type="http://schemas.openxmlformats.org/officeDocument/2006/relationships/hyperlink" Target="https://www.scirp.org/(S(i43dyn45teexjx455qlt3d2q))/reference/ReferencesPapers.aspx?ReferenceID=1058365" TargetMode="External"/><Relationship Id="rId5" Type="http://schemas.openxmlformats.org/officeDocument/2006/relationships/hyperlink" Target="https://www.academia.edu/901041/Herzbergs_Theory_of_Motivation" TargetMode="External"/><Relationship Id="rId4" Type="http://schemas.openxmlformats.org/officeDocument/2006/relationships/hyperlink" Target="https://www.scirp.org/(S(351jmbntvnsjt1aadkposzje))/reference/referencespapers.aspx?referenceid=1903632"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doi.org/10.1037/h0049039" TargetMode="External"/><Relationship Id="rId2" Type="http://schemas.openxmlformats.org/officeDocument/2006/relationships/hyperlink" Target="https://www.researchgate.net/publication/235701029_Experiential_Learning_Experience_As_The_Source_Of_Learning_And_Development" TargetMode="External"/><Relationship Id="rId1" Type="http://schemas.openxmlformats.org/officeDocument/2006/relationships/slideLayout" Target="../slideLayouts/slideLayout2.xml"/><Relationship Id="rId5" Type="http://schemas.openxmlformats.org/officeDocument/2006/relationships/hyperlink" Target="https://vymaps.com/CM/Southwest/non-governmental-organization-ngo/2/" TargetMode="External"/><Relationship Id="rId4" Type="http://schemas.openxmlformats.org/officeDocument/2006/relationships/hyperlink" Target="https://psycnet.apa.org/doi/10.1016/S0090-2616(96)90023-6"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0097E7B5-6847-E00B-6560-6AA493590DCC}"/>
              </a:ext>
            </a:extLst>
          </p:cNvPr>
          <p:cNvSpPr txBox="1"/>
          <p:nvPr/>
        </p:nvSpPr>
        <p:spPr>
          <a:xfrm>
            <a:off x="0" y="42655"/>
            <a:ext cx="12192000" cy="707886"/>
          </a:xfrm>
          <a:prstGeom prst="rect">
            <a:avLst/>
          </a:prstGeom>
          <a:noFill/>
        </p:spPr>
        <p:txBody>
          <a:bodyPr wrap="square">
            <a:spAutoFit/>
          </a:bodyPr>
          <a:lstStyle/>
          <a:p>
            <a:pPr algn="ctr">
              <a:spcAft>
                <a:spcPts val="300"/>
              </a:spcAft>
            </a:pPr>
            <a:r>
              <a:rPr lang="en-US" sz="4000" dirty="0">
                <a:solidFill>
                  <a:srgbClr val="000000"/>
                </a:solidFill>
                <a:effectLst/>
                <a:latin typeface="Arial" panose="020B0604020202020204" pitchFamily="34" charset="0"/>
                <a:ea typeface="Times New Roman" panose="02020603050405020304" pitchFamily="18" charset="0"/>
              </a:rPr>
              <a:t>CHITECHMA University Higher Institute</a:t>
            </a:r>
            <a:endParaRPr lang="fr-FR" dirty="0">
              <a:effectLst/>
              <a:latin typeface="Times New Roman" panose="02020603050405020304" pitchFamily="18" charset="0"/>
              <a:ea typeface="Times New Roman" panose="02020603050405020304" pitchFamily="18" charset="0"/>
            </a:endParaRPr>
          </a:p>
        </p:txBody>
      </p:sp>
      <p:pic>
        <p:nvPicPr>
          <p:cNvPr id="12" name="Picture 1">
            <a:extLst>
              <a:ext uri="{FF2B5EF4-FFF2-40B4-BE49-F238E27FC236}">
                <a16:creationId xmlns:a16="http://schemas.microsoft.com/office/drawing/2014/main" id="{86DE8DFB-7E27-D978-A027-A0ADC66FCCC2}"/>
              </a:ext>
            </a:extLst>
          </p:cNvPr>
          <p:cNvPicPr>
            <a:picLocks noChangeAspect="1"/>
          </p:cNvPicPr>
          <p:nvPr/>
        </p:nvPicPr>
        <p:blipFill rotWithShape="1">
          <a:blip r:embed="rId2">
            <a:extLst>
              <a:ext uri="{28A0092B-C50C-407E-A947-70E740481C1C}">
                <a14:useLocalDpi xmlns:a14="http://schemas.microsoft.com/office/drawing/2010/main" val="0"/>
              </a:ext>
            </a:extLst>
          </a:blip>
          <a:srcRect l="5844" t="1874" r="3216"/>
          <a:stretch/>
        </p:blipFill>
        <p:spPr bwMode="auto">
          <a:xfrm>
            <a:off x="5271715" y="779135"/>
            <a:ext cx="1550504" cy="1262553"/>
          </a:xfrm>
          <a:prstGeom prst="rect">
            <a:avLst/>
          </a:prstGeom>
          <a:noFill/>
          <a:ln>
            <a:noFill/>
          </a:ln>
        </p:spPr>
      </p:pic>
      <p:sp>
        <p:nvSpPr>
          <p:cNvPr id="14" name="ZoneTexte 13">
            <a:extLst>
              <a:ext uri="{FF2B5EF4-FFF2-40B4-BE49-F238E27FC236}">
                <a16:creationId xmlns:a16="http://schemas.microsoft.com/office/drawing/2014/main" id="{6CA6169A-598A-A1C2-9A31-486A9EB45287}"/>
              </a:ext>
            </a:extLst>
          </p:cNvPr>
          <p:cNvSpPr txBox="1"/>
          <p:nvPr/>
        </p:nvSpPr>
        <p:spPr>
          <a:xfrm>
            <a:off x="3048000" y="2134330"/>
            <a:ext cx="6096000" cy="461665"/>
          </a:xfrm>
          <a:prstGeom prst="rect">
            <a:avLst/>
          </a:prstGeom>
          <a:noFill/>
        </p:spPr>
        <p:txBody>
          <a:bodyPr wrap="square">
            <a:spAutoFit/>
          </a:bodyPr>
          <a:lstStyle/>
          <a:p>
            <a:pPr algn="ctr">
              <a:spcAft>
                <a:spcPts val="300"/>
              </a:spcAft>
            </a:pPr>
            <a:r>
              <a:rPr lang="en-US" sz="2400" dirty="0">
                <a:solidFill>
                  <a:srgbClr val="000000"/>
                </a:solidFill>
                <a:latin typeface="Arial" panose="020B0604020202020204" pitchFamily="34" charset="0"/>
                <a:ea typeface="Times New Roman" panose="02020603050405020304" pitchFamily="18" charset="0"/>
              </a:rPr>
              <a:t>Chapter 1-3</a:t>
            </a:r>
            <a:endParaRPr lang="fr-FR" sz="1100" dirty="0">
              <a:effectLst/>
              <a:latin typeface="Times New Roman" panose="02020603050405020304" pitchFamily="18" charset="0"/>
              <a:ea typeface="Times New Roman" panose="02020603050405020304" pitchFamily="18" charset="0"/>
            </a:endParaRPr>
          </a:p>
        </p:txBody>
      </p:sp>
      <p:sp>
        <p:nvSpPr>
          <p:cNvPr id="16" name="ZoneTexte 15">
            <a:extLst>
              <a:ext uri="{FF2B5EF4-FFF2-40B4-BE49-F238E27FC236}">
                <a16:creationId xmlns:a16="http://schemas.microsoft.com/office/drawing/2014/main" id="{4E474FCF-A9DB-BCBD-3EC5-8BE526464F0D}"/>
              </a:ext>
            </a:extLst>
          </p:cNvPr>
          <p:cNvSpPr txBox="1"/>
          <p:nvPr/>
        </p:nvSpPr>
        <p:spPr>
          <a:xfrm>
            <a:off x="114300" y="2694622"/>
            <a:ext cx="11944350" cy="830997"/>
          </a:xfrm>
          <a:prstGeom prst="rect">
            <a:avLst/>
          </a:prstGeom>
          <a:noFill/>
        </p:spPr>
        <p:txBody>
          <a:bodyPr wrap="square">
            <a:spAutoFit/>
          </a:bodyPr>
          <a:lstStyle/>
          <a:p>
            <a:pPr algn="ctr">
              <a:spcAft>
                <a:spcPts val="300"/>
              </a:spcAft>
            </a:pPr>
            <a:r>
              <a:rPr lang="en-US" sz="2400" dirty="0">
                <a:solidFill>
                  <a:srgbClr val="000000"/>
                </a:solidFill>
                <a:effectLst/>
                <a:latin typeface="Arial" panose="020B0604020202020204" pitchFamily="34" charset="0"/>
                <a:ea typeface="Times New Roman" panose="02020603050405020304" pitchFamily="18" charset="0"/>
              </a:rPr>
              <a:t>The Practice of Human Resource Management (HRM) in managing projects of Non-Governmental Organizations  (NGOs) operating in the Buea Municipality</a:t>
            </a:r>
            <a:endParaRPr lang="fr-FR" sz="1600" dirty="0">
              <a:effectLst/>
              <a:latin typeface="Times New Roman" panose="02020603050405020304" pitchFamily="18" charset="0"/>
              <a:ea typeface="Times New Roman" panose="02020603050405020304" pitchFamily="18" charset="0"/>
            </a:endParaRPr>
          </a:p>
        </p:txBody>
      </p:sp>
      <p:sp>
        <p:nvSpPr>
          <p:cNvPr id="18" name="ZoneTexte 17">
            <a:extLst>
              <a:ext uri="{FF2B5EF4-FFF2-40B4-BE49-F238E27FC236}">
                <a16:creationId xmlns:a16="http://schemas.microsoft.com/office/drawing/2014/main" id="{FB9956BF-F209-0A86-8C19-7324BCD0BEEC}"/>
              </a:ext>
            </a:extLst>
          </p:cNvPr>
          <p:cNvSpPr txBox="1"/>
          <p:nvPr/>
        </p:nvSpPr>
        <p:spPr>
          <a:xfrm>
            <a:off x="114299" y="3677323"/>
            <a:ext cx="11944349" cy="369332"/>
          </a:xfrm>
          <a:prstGeom prst="rect">
            <a:avLst/>
          </a:prstGeom>
          <a:noFill/>
        </p:spPr>
        <p:txBody>
          <a:bodyPr wrap="square">
            <a:spAutoFit/>
          </a:bodyPr>
          <a:lstStyle/>
          <a:p>
            <a:pPr algn="ctr">
              <a:spcAft>
                <a:spcPts val="1600"/>
              </a:spcAft>
            </a:pPr>
            <a:r>
              <a:rPr lang="en-US" sz="1800" dirty="0">
                <a:solidFill>
                  <a:srgbClr val="666666"/>
                </a:solidFill>
                <a:effectLst/>
                <a:latin typeface="Arial" panose="020B0604020202020204" pitchFamily="34" charset="0"/>
                <a:ea typeface="Times New Roman" panose="02020603050405020304" pitchFamily="18" charset="0"/>
              </a:rPr>
              <a:t>In Partial Fulfilment for the Award of a Masters in Business Administration (MBA) in Project Management</a:t>
            </a:r>
            <a:endParaRPr lang="fr-FR" sz="1400" dirty="0">
              <a:effectLst/>
              <a:latin typeface="Times New Roman" panose="02020603050405020304" pitchFamily="18" charset="0"/>
              <a:ea typeface="Times New Roman" panose="02020603050405020304" pitchFamily="18" charset="0"/>
            </a:endParaRPr>
          </a:p>
        </p:txBody>
      </p:sp>
      <p:sp>
        <p:nvSpPr>
          <p:cNvPr id="20" name="ZoneTexte 19">
            <a:extLst>
              <a:ext uri="{FF2B5EF4-FFF2-40B4-BE49-F238E27FC236}">
                <a16:creationId xmlns:a16="http://schemas.microsoft.com/office/drawing/2014/main" id="{6234AC14-5D00-DBC0-FB93-38CBC47C84D3}"/>
              </a:ext>
            </a:extLst>
          </p:cNvPr>
          <p:cNvSpPr txBox="1"/>
          <p:nvPr/>
        </p:nvSpPr>
        <p:spPr>
          <a:xfrm>
            <a:off x="2971800" y="4139297"/>
            <a:ext cx="6096000" cy="369332"/>
          </a:xfrm>
          <a:prstGeom prst="rect">
            <a:avLst/>
          </a:prstGeom>
          <a:noFill/>
        </p:spPr>
        <p:txBody>
          <a:bodyPr wrap="square">
            <a:spAutoFit/>
          </a:bodyPr>
          <a:lstStyle/>
          <a:p>
            <a:pPr algn="ctr"/>
            <a:r>
              <a:rPr lang="en-US" sz="1800" b="1" dirty="0">
                <a:solidFill>
                  <a:srgbClr val="000000"/>
                </a:solidFill>
                <a:effectLst/>
                <a:latin typeface="Arial" panose="020B0604020202020204" pitchFamily="34" charset="0"/>
                <a:ea typeface="Times New Roman" panose="02020603050405020304" pitchFamily="18" charset="0"/>
              </a:rPr>
              <a:t>Submitted by</a:t>
            </a:r>
            <a:endParaRPr lang="fr-FR" sz="2000" dirty="0">
              <a:effectLst/>
              <a:latin typeface="Times New Roman" panose="02020603050405020304" pitchFamily="18" charset="0"/>
              <a:ea typeface="Times New Roman" panose="02020603050405020304" pitchFamily="18" charset="0"/>
            </a:endParaRPr>
          </a:p>
        </p:txBody>
      </p:sp>
      <p:sp>
        <p:nvSpPr>
          <p:cNvPr id="22" name="ZoneTexte 21">
            <a:extLst>
              <a:ext uri="{FF2B5EF4-FFF2-40B4-BE49-F238E27FC236}">
                <a16:creationId xmlns:a16="http://schemas.microsoft.com/office/drawing/2014/main" id="{78E21419-BB3E-C71A-13CD-2FBE11C3746E}"/>
              </a:ext>
            </a:extLst>
          </p:cNvPr>
          <p:cNvSpPr txBox="1"/>
          <p:nvPr/>
        </p:nvSpPr>
        <p:spPr>
          <a:xfrm>
            <a:off x="2971800" y="4695329"/>
            <a:ext cx="6096000" cy="646331"/>
          </a:xfrm>
          <a:prstGeom prst="rect">
            <a:avLst/>
          </a:prstGeom>
          <a:noFill/>
        </p:spPr>
        <p:txBody>
          <a:bodyPr wrap="square">
            <a:spAutoFit/>
          </a:bodyPr>
          <a:lstStyle/>
          <a:p>
            <a:pPr algn="ctr"/>
            <a:r>
              <a:rPr lang="en-US" sz="1800" dirty="0" err="1">
                <a:solidFill>
                  <a:srgbClr val="000000"/>
                </a:solidFill>
                <a:effectLst/>
                <a:latin typeface="Arial" panose="020B0604020202020204" pitchFamily="34" charset="0"/>
                <a:ea typeface="Times New Roman" panose="02020603050405020304" pitchFamily="18" charset="0"/>
              </a:rPr>
              <a:t>Elonge</a:t>
            </a:r>
            <a:r>
              <a:rPr lang="en-US" sz="1800" dirty="0">
                <a:solidFill>
                  <a:srgbClr val="000000"/>
                </a:solidFill>
                <a:effectLst/>
                <a:latin typeface="Arial" panose="020B0604020202020204" pitchFamily="34" charset="0"/>
                <a:ea typeface="Times New Roman" panose="02020603050405020304" pitchFamily="18" charset="0"/>
              </a:rPr>
              <a:t> Lucia Egbe</a:t>
            </a:r>
            <a:endParaRPr lang="fr-FR" sz="2000" dirty="0">
              <a:effectLst/>
              <a:latin typeface="Times New Roman" panose="02020603050405020304" pitchFamily="18" charset="0"/>
              <a:ea typeface="Times New Roman" panose="02020603050405020304" pitchFamily="18" charset="0"/>
            </a:endParaRPr>
          </a:p>
          <a:p>
            <a:pPr algn="ctr"/>
            <a:r>
              <a:rPr lang="en-US" sz="1800" dirty="0">
                <a:solidFill>
                  <a:srgbClr val="000000"/>
                </a:solidFill>
                <a:effectLst/>
                <a:latin typeface="Arial" panose="020B0604020202020204" pitchFamily="34" charset="0"/>
                <a:ea typeface="Times New Roman" panose="02020603050405020304" pitchFamily="18" charset="0"/>
              </a:rPr>
              <a:t>(BFM23PRMMBA127)</a:t>
            </a:r>
            <a:endParaRPr lang="fr-FR" sz="2000" dirty="0">
              <a:effectLst/>
              <a:latin typeface="Times New Roman" panose="02020603050405020304" pitchFamily="18" charset="0"/>
              <a:ea typeface="Times New Roman" panose="02020603050405020304" pitchFamily="18" charset="0"/>
            </a:endParaRPr>
          </a:p>
        </p:txBody>
      </p:sp>
      <p:sp>
        <p:nvSpPr>
          <p:cNvPr id="24" name="ZoneTexte 23">
            <a:extLst>
              <a:ext uri="{FF2B5EF4-FFF2-40B4-BE49-F238E27FC236}">
                <a16:creationId xmlns:a16="http://schemas.microsoft.com/office/drawing/2014/main" id="{975F2413-CFE6-0370-E2F5-9C2AC967653A}"/>
              </a:ext>
            </a:extLst>
          </p:cNvPr>
          <p:cNvSpPr txBox="1"/>
          <p:nvPr/>
        </p:nvSpPr>
        <p:spPr>
          <a:xfrm>
            <a:off x="2867025" y="5544327"/>
            <a:ext cx="6096000" cy="369332"/>
          </a:xfrm>
          <a:prstGeom prst="rect">
            <a:avLst/>
          </a:prstGeom>
          <a:noFill/>
        </p:spPr>
        <p:txBody>
          <a:bodyPr wrap="square">
            <a:spAutoFit/>
          </a:bodyPr>
          <a:lstStyle/>
          <a:p>
            <a:pPr algn="ctr"/>
            <a:r>
              <a:rPr lang="en-US" dirty="0">
                <a:solidFill>
                  <a:srgbClr val="000000"/>
                </a:solidFill>
                <a:latin typeface="Arial" panose="020B0604020202020204" pitchFamily="34" charset="0"/>
                <a:ea typeface="Times New Roman" panose="02020603050405020304" pitchFamily="18" charset="0"/>
              </a:rPr>
              <a:t>13</a:t>
            </a:r>
            <a:r>
              <a:rPr lang="en-US" sz="1800" dirty="0">
                <a:solidFill>
                  <a:srgbClr val="000000"/>
                </a:solidFill>
                <a:effectLst/>
                <a:latin typeface="Arial" panose="020B0604020202020204" pitchFamily="34" charset="0"/>
                <a:ea typeface="Times New Roman" panose="02020603050405020304" pitchFamily="18" charset="0"/>
              </a:rPr>
              <a:t>/10/2023</a:t>
            </a:r>
            <a:endParaRPr lang="fr-FR" sz="2000" dirty="0">
              <a:effectLst/>
              <a:latin typeface="Times New Roman" panose="02020603050405020304" pitchFamily="18" charset="0"/>
              <a:ea typeface="Times New Roman" panose="02020603050405020304" pitchFamily="18" charset="0"/>
            </a:endParaRPr>
          </a:p>
        </p:txBody>
      </p:sp>
      <p:sp>
        <p:nvSpPr>
          <p:cNvPr id="26" name="ZoneTexte 25">
            <a:extLst>
              <a:ext uri="{FF2B5EF4-FFF2-40B4-BE49-F238E27FC236}">
                <a16:creationId xmlns:a16="http://schemas.microsoft.com/office/drawing/2014/main" id="{97476DBC-4B14-80BD-F451-BADD5E09771C}"/>
              </a:ext>
            </a:extLst>
          </p:cNvPr>
          <p:cNvSpPr txBox="1"/>
          <p:nvPr/>
        </p:nvSpPr>
        <p:spPr>
          <a:xfrm>
            <a:off x="419100" y="5990104"/>
            <a:ext cx="11563350" cy="774507"/>
          </a:xfrm>
          <a:prstGeom prst="rect">
            <a:avLst/>
          </a:prstGeom>
          <a:noFill/>
        </p:spPr>
        <p:txBody>
          <a:bodyPr wrap="square">
            <a:spAutoFit/>
          </a:bodyPr>
          <a:lstStyle/>
          <a:p>
            <a:pPr>
              <a:lnSpc>
                <a:spcPct val="107000"/>
              </a:lnSpc>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Supervisor: </a:t>
            </a:r>
            <a:r>
              <a:rPr lang="en-US" sz="1800" dirty="0">
                <a:effectLst/>
                <a:latin typeface="Calibri" panose="020F0502020204030204" pitchFamily="34" charset="0"/>
                <a:ea typeface="Calibri" panose="020F0502020204030204" pitchFamily="34" charset="0"/>
                <a:cs typeface="Times New Roman" panose="02020603050405020304" pitchFamily="18" charset="0"/>
              </a:rPr>
              <a:t>Dr.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Akame</a:t>
            </a:r>
            <a:r>
              <a:rPr lang="en-US" sz="1800" dirty="0">
                <a:effectLst/>
                <a:latin typeface="Calibri" panose="020F0502020204030204" pitchFamily="34" charset="0"/>
                <a:ea typeface="Calibri" panose="020F0502020204030204" pitchFamily="34" charset="0"/>
                <a:cs typeface="Times New Roman" panose="02020603050405020304" pitchFamily="18" charset="0"/>
              </a:rPr>
              <a:t> Junior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Co-Supervisor:</a:t>
            </a:r>
            <a:r>
              <a:rPr lang="en-US" sz="1800" dirty="0">
                <a:effectLst/>
                <a:latin typeface="Calibri" panose="020F0502020204030204" pitchFamily="34" charset="0"/>
                <a:ea typeface="Calibri" panose="020F0502020204030204" pitchFamily="34" charset="0"/>
                <a:cs typeface="Times New Roman" panose="02020603050405020304" pitchFamily="18" charset="0"/>
              </a:rPr>
              <a:t> Mr.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Baninla</a:t>
            </a:r>
            <a:r>
              <a:rPr lang="en-US" sz="1800" dirty="0">
                <a:effectLst/>
                <a:latin typeface="Calibri" panose="020F0502020204030204" pitchFamily="34" charset="0"/>
                <a:ea typeface="Calibri" panose="020F0502020204030204" pitchFamily="34" charset="0"/>
                <a:cs typeface="Times New Roman" panose="02020603050405020304" pitchFamily="18" charset="0"/>
              </a:rPr>
              <a:t> Nicholas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dze</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22B4D9AA-BE72-9E8B-DAF6-ECC70F82725B}"/>
              </a:ext>
            </a:extLst>
          </p:cNvPr>
          <p:cNvSpPr>
            <a:spLocks noGrp="1"/>
          </p:cNvSpPr>
          <p:nvPr>
            <p:ph type="sldNum" sz="quarter" idx="12"/>
          </p:nvPr>
        </p:nvSpPr>
        <p:spPr/>
        <p:txBody>
          <a:bodyPr/>
          <a:lstStyle/>
          <a:p>
            <a:fld id="{3AC71353-7D67-4896-B7E7-1C7B386DE4DC}" type="slidenum">
              <a:rPr lang="fr-FR" smtClean="0"/>
              <a:t>1</a:t>
            </a:fld>
            <a:endParaRPr lang="fr-FR"/>
          </a:p>
        </p:txBody>
      </p:sp>
    </p:spTree>
    <p:extLst>
      <p:ext uri="{BB962C8B-B14F-4D97-AF65-F5344CB8AC3E}">
        <p14:creationId xmlns:p14="http://schemas.microsoft.com/office/powerpoint/2010/main" val="1522069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83C116-98E3-6C3E-603E-C89DC44607D0}"/>
              </a:ext>
            </a:extLst>
          </p:cNvPr>
          <p:cNvSpPr>
            <a:spLocks noGrp="1"/>
          </p:cNvSpPr>
          <p:nvPr>
            <p:ph type="title"/>
          </p:nvPr>
        </p:nvSpPr>
        <p:spPr/>
        <p:txBody>
          <a:bodyPr/>
          <a:lstStyle/>
          <a:p>
            <a:r>
              <a:rPr lang="en-GB" dirty="0"/>
              <a:t>Research objectives</a:t>
            </a:r>
            <a:endParaRPr lang="fr-FR" dirty="0"/>
          </a:p>
        </p:txBody>
      </p:sp>
      <p:sp>
        <p:nvSpPr>
          <p:cNvPr id="3" name="Espace réservé du contenu 2">
            <a:extLst>
              <a:ext uri="{FF2B5EF4-FFF2-40B4-BE49-F238E27FC236}">
                <a16:creationId xmlns:a16="http://schemas.microsoft.com/office/drawing/2014/main" id="{3B6E3C8A-740F-6618-114D-72DC579EE435}"/>
              </a:ext>
            </a:extLst>
          </p:cNvPr>
          <p:cNvSpPr>
            <a:spLocks noGrp="1"/>
          </p:cNvSpPr>
          <p:nvPr>
            <p:ph idx="1"/>
          </p:nvPr>
        </p:nvSpPr>
        <p:spPr/>
        <p:txBody>
          <a:bodyPr>
            <a:normAutofit fontScale="92500"/>
          </a:bodyPr>
          <a:lstStyle/>
          <a:p>
            <a:pPr algn="just">
              <a:lnSpc>
                <a:spcPct val="200000"/>
              </a:lnSpc>
              <a:spcAft>
                <a:spcPts val="800"/>
              </a:spcAft>
            </a:pPr>
            <a:r>
              <a:rPr lang="en-GB" sz="1800" dirty="0">
                <a:effectLst/>
                <a:latin typeface="Times New Roman" panose="02020603050405020304" pitchFamily="18" charset="0"/>
                <a:ea typeface="Times New Roman" panose="02020603050405020304" pitchFamily="18" charset="0"/>
              </a:rPr>
              <a:t>The main objective of this study are to examine and </a:t>
            </a:r>
            <a:r>
              <a:rPr lang="en-GB" sz="1800" dirty="0" err="1">
                <a:effectLst/>
                <a:latin typeface="Times New Roman" panose="02020603050405020304" pitchFamily="18" charset="0"/>
                <a:ea typeface="Times New Roman" panose="02020603050405020304" pitchFamily="18" charset="0"/>
              </a:rPr>
              <a:t>analyze</a:t>
            </a:r>
            <a:r>
              <a:rPr lang="en-GB" sz="1800" dirty="0">
                <a:effectLst/>
                <a:latin typeface="Times New Roman" panose="02020603050405020304" pitchFamily="18" charset="0"/>
                <a:ea typeface="Times New Roman" panose="02020603050405020304" pitchFamily="18" charset="0"/>
              </a:rPr>
              <a:t> the practice of human resource management in managing projects of NGOs in the Buea Municipality. Specifically, the study aims to; </a:t>
            </a:r>
            <a:endParaRPr lang="en-US" sz="1600" dirty="0">
              <a:effectLst/>
              <a:latin typeface="Calibri" panose="020F0502020204030204" pitchFamily="34" charset="0"/>
              <a:ea typeface="Calibri" panose="020F0502020204030204" pitchFamily="34" charset="0"/>
            </a:endParaRPr>
          </a:p>
          <a:p>
            <a:pPr marL="742950" lvl="1" indent="-285750" algn="just">
              <a:lnSpc>
                <a:spcPct val="200000"/>
              </a:lnSpc>
              <a:buFont typeface="+mj-lt"/>
              <a:buAutoNum type="arabicPeriod"/>
            </a:pPr>
            <a:r>
              <a:rPr lang="en-GB" sz="1800" dirty="0">
                <a:effectLst/>
                <a:latin typeface="Times New Roman" panose="02020603050405020304" pitchFamily="18" charset="0"/>
                <a:ea typeface="Times New Roman" panose="02020603050405020304" pitchFamily="18" charset="0"/>
              </a:rPr>
              <a:t>How recruitment and selection practices impact the project performance of NGOs in the Buea municipality, </a:t>
            </a:r>
            <a:endParaRPr lang="en-US" sz="1600" dirty="0">
              <a:effectLst/>
              <a:latin typeface="Calibri" panose="020F0502020204030204" pitchFamily="34" charset="0"/>
              <a:ea typeface="Calibri" panose="020F0502020204030204" pitchFamily="34" charset="0"/>
            </a:endParaRPr>
          </a:p>
          <a:p>
            <a:pPr marL="742950" lvl="1" indent="-285750" algn="just">
              <a:lnSpc>
                <a:spcPct val="200000"/>
              </a:lnSpc>
              <a:buFont typeface="+mj-lt"/>
              <a:buAutoNum type="arabicPeriod"/>
            </a:pPr>
            <a:r>
              <a:rPr lang="en-GB" sz="1800" dirty="0">
                <a:effectLst/>
                <a:latin typeface="Times New Roman" panose="02020603050405020304" pitchFamily="18" charset="0"/>
                <a:ea typeface="Times New Roman" panose="02020603050405020304" pitchFamily="18" charset="0"/>
              </a:rPr>
              <a:t>The effect of training and development strategies carried out at the NGOs on the project performance of these NGOs, </a:t>
            </a:r>
            <a:endParaRPr lang="en-US" sz="1600" dirty="0">
              <a:effectLst/>
              <a:latin typeface="Calibri" panose="020F0502020204030204" pitchFamily="34" charset="0"/>
              <a:ea typeface="Calibri" panose="020F0502020204030204" pitchFamily="34" charset="0"/>
            </a:endParaRPr>
          </a:p>
          <a:p>
            <a:pPr marL="742950" lvl="1" indent="-285750" algn="just">
              <a:lnSpc>
                <a:spcPct val="200000"/>
              </a:lnSpc>
              <a:spcAft>
                <a:spcPts val="800"/>
              </a:spcAft>
              <a:buFont typeface="+mj-lt"/>
              <a:buAutoNum type="arabicPeriod"/>
            </a:pPr>
            <a:r>
              <a:rPr lang="en-GB" sz="1800" dirty="0">
                <a:effectLst/>
                <a:latin typeface="Times New Roman" panose="02020603050405020304" pitchFamily="18" charset="0"/>
                <a:ea typeface="Times New Roman" panose="02020603050405020304" pitchFamily="18" charset="0"/>
              </a:rPr>
              <a:t>Assessing the effect of performance management approaches on the project performance of the NGOs in the Buea municipality, and </a:t>
            </a:r>
            <a:endParaRPr lang="en-US" sz="1600" dirty="0">
              <a:effectLst/>
              <a:latin typeface="Calibri" panose="020F0502020204030204" pitchFamily="34" charset="0"/>
              <a:ea typeface="Calibri" panose="020F0502020204030204" pitchFamily="34" charset="0"/>
            </a:endParaRPr>
          </a:p>
        </p:txBody>
      </p:sp>
      <p:sp>
        <p:nvSpPr>
          <p:cNvPr id="4" name="Date Placeholder 3">
            <a:extLst>
              <a:ext uri="{FF2B5EF4-FFF2-40B4-BE49-F238E27FC236}">
                <a16:creationId xmlns:a16="http://schemas.microsoft.com/office/drawing/2014/main" id="{F8DAC4E8-122F-F624-7805-9ACAD917492B}"/>
              </a:ext>
            </a:extLst>
          </p:cNvPr>
          <p:cNvSpPr>
            <a:spLocks noGrp="1"/>
          </p:cNvSpPr>
          <p:nvPr>
            <p:ph type="dt" sz="half" idx="10"/>
          </p:nvPr>
        </p:nvSpPr>
        <p:spPr/>
        <p:txBody>
          <a:bodyPr/>
          <a:lstStyle/>
          <a:p>
            <a:fld id="{63E9F620-FCCB-4E53-86D2-D5DFCD663A6B}" type="datetime1">
              <a:rPr lang="en-US" smtClean="0"/>
              <a:t>1/13/2024</a:t>
            </a:fld>
            <a:endParaRPr lang="fr-FR"/>
          </a:p>
        </p:txBody>
      </p:sp>
      <p:sp>
        <p:nvSpPr>
          <p:cNvPr id="6" name="Slide Number Placeholder 5">
            <a:extLst>
              <a:ext uri="{FF2B5EF4-FFF2-40B4-BE49-F238E27FC236}">
                <a16:creationId xmlns:a16="http://schemas.microsoft.com/office/drawing/2014/main" id="{EC5204B5-129A-9A9C-5AD2-FF61D14A251D}"/>
              </a:ext>
            </a:extLst>
          </p:cNvPr>
          <p:cNvSpPr>
            <a:spLocks noGrp="1"/>
          </p:cNvSpPr>
          <p:nvPr>
            <p:ph type="sldNum" sz="quarter" idx="12"/>
          </p:nvPr>
        </p:nvSpPr>
        <p:spPr/>
        <p:txBody>
          <a:bodyPr/>
          <a:lstStyle/>
          <a:p>
            <a:fld id="{3AC71353-7D67-4896-B7E7-1C7B386DE4DC}" type="slidenum">
              <a:rPr lang="fr-FR" smtClean="0"/>
              <a:t>10</a:t>
            </a:fld>
            <a:endParaRPr lang="fr-FR"/>
          </a:p>
        </p:txBody>
      </p:sp>
    </p:spTree>
    <p:extLst>
      <p:ext uri="{BB962C8B-B14F-4D97-AF65-F5344CB8AC3E}">
        <p14:creationId xmlns:p14="http://schemas.microsoft.com/office/powerpoint/2010/main" val="1700974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F6AAB0-A9C0-63CD-3701-53BA2210014C}"/>
              </a:ext>
            </a:extLst>
          </p:cNvPr>
          <p:cNvSpPr>
            <a:spLocks noGrp="1"/>
          </p:cNvSpPr>
          <p:nvPr>
            <p:ph type="title"/>
          </p:nvPr>
        </p:nvSpPr>
        <p:spPr/>
        <p:txBody>
          <a:bodyPr/>
          <a:lstStyle/>
          <a:p>
            <a:r>
              <a:rPr lang="en-GB" dirty="0"/>
              <a:t>Research hypothesis</a:t>
            </a:r>
            <a:endParaRPr lang="fr-FR" dirty="0"/>
          </a:p>
        </p:txBody>
      </p:sp>
      <p:sp>
        <p:nvSpPr>
          <p:cNvPr id="3" name="Espace réservé du contenu 2">
            <a:extLst>
              <a:ext uri="{FF2B5EF4-FFF2-40B4-BE49-F238E27FC236}">
                <a16:creationId xmlns:a16="http://schemas.microsoft.com/office/drawing/2014/main" id="{55B1EED3-2D69-6F1A-DD86-3516D09B38A8}"/>
              </a:ext>
            </a:extLst>
          </p:cNvPr>
          <p:cNvSpPr>
            <a:spLocks noGrp="1"/>
          </p:cNvSpPr>
          <p:nvPr>
            <p:ph idx="1"/>
          </p:nvPr>
        </p:nvSpPr>
        <p:spPr/>
        <p:txBody>
          <a:bodyPr>
            <a:normAutofit/>
          </a:bodyPr>
          <a:lstStyle/>
          <a:p>
            <a:pPr>
              <a:lnSpc>
                <a:spcPct val="200000"/>
              </a:lnSpc>
              <a:spcAft>
                <a:spcPts val="800"/>
              </a:spcAft>
            </a:pPr>
            <a:r>
              <a:rPr lang="en-GB" sz="1800" b="1" dirty="0">
                <a:effectLst/>
                <a:latin typeface="Times New Roman" panose="02020603050405020304" pitchFamily="18" charset="0"/>
                <a:ea typeface="Calibri" panose="020F0502020204030204" pitchFamily="34" charset="0"/>
              </a:rPr>
              <a:t>H1:</a:t>
            </a:r>
            <a:r>
              <a:rPr lang="en-GB" sz="1800" dirty="0">
                <a:effectLst/>
                <a:latin typeface="Times New Roman" panose="02020603050405020304" pitchFamily="18" charset="0"/>
                <a:ea typeface="Calibri" panose="020F0502020204030204" pitchFamily="34" charset="0"/>
              </a:rPr>
              <a:t> Recruitment and selection have an effect on project performance of NGO’s operating in the Buea municipality.</a:t>
            </a:r>
            <a:endParaRPr lang="en-US" sz="1800" dirty="0">
              <a:effectLst/>
              <a:latin typeface="Calibri" panose="020F0502020204030204" pitchFamily="34" charset="0"/>
              <a:ea typeface="Calibri" panose="020F0502020204030204" pitchFamily="34" charset="0"/>
            </a:endParaRPr>
          </a:p>
          <a:p>
            <a:pPr>
              <a:lnSpc>
                <a:spcPct val="200000"/>
              </a:lnSpc>
              <a:spcAft>
                <a:spcPts val="800"/>
              </a:spcAft>
            </a:pPr>
            <a:r>
              <a:rPr lang="en-GB" sz="1800" b="1" dirty="0">
                <a:effectLst/>
                <a:latin typeface="Times New Roman" panose="02020603050405020304" pitchFamily="18" charset="0"/>
                <a:ea typeface="Calibri" panose="020F0502020204030204" pitchFamily="34" charset="0"/>
              </a:rPr>
              <a:t>H2:</a:t>
            </a:r>
            <a:r>
              <a:rPr lang="en-GB" sz="1800" dirty="0">
                <a:effectLst/>
                <a:latin typeface="Times New Roman" panose="02020603050405020304" pitchFamily="18" charset="0"/>
                <a:ea typeface="Calibri" panose="020F0502020204030204" pitchFamily="34" charset="0"/>
              </a:rPr>
              <a:t> Better training and development mean higher project performance at NGO’s operating in Buea municipality.</a:t>
            </a:r>
            <a:endParaRPr lang="en-US" sz="1800" dirty="0">
              <a:effectLst/>
              <a:latin typeface="Calibri" panose="020F0502020204030204" pitchFamily="34" charset="0"/>
              <a:ea typeface="Calibri" panose="020F0502020204030204" pitchFamily="34" charset="0"/>
            </a:endParaRPr>
          </a:p>
          <a:p>
            <a:pPr>
              <a:lnSpc>
                <a:spcPct val="200000"/>
              </a:lnSpc>
              <a:spcAft>
                <a:spcPts val="800"/>
              </a:spcAft>
            </a:pPr>
            <a:r>
              <a:rPr lang="en-GB" sz="1800" b="1" dirty="0">
                <a:effectLst/>
                <a:latin typeface="Times New Roman" panose="02020603050405020304" pitchFamily="18" charset="0"/>
                <a:ea typeface="Calibri" panose="020F0502020204030204" pitchFamily="34" charset="0"/>
              </a:rPr>
              <a:t>H3:</a:t>
            </a:r>
            <a:r>
              <a:rPr lang="en-GB" sz="1800" dirty="0">
                <a:effectLst/>
                <a:latin typeface="Times New Roman" panose="02020603050405020304" pitchFamily="18" charset="0"/>
                <a:ea typeface="Calibri" panose="020F0502020204030204" pitchFamily="34" charset="0"/>
              </a:rPr>
              <a:t> Improving performance management will improve project performance at NGO’s operating in the Buea municipality.</a:t>
            </a:r>
            <a:endParaRPr lang="en-US" sz="1800" dirty="0">
              <a:effectLst/>
              <a:latin typeface="Calibri" panose="020F0502020204030204" pitchFamily="34" charset="0"/>
              <a:ea typeface="Calibri" panose="020F0502020204030204" pitchFamily="34" charset="0"/>
            </a:endParaRPr>
          </a:p>
          <a:p>
            <a:r>
              <a:rPr lang="en-GB" sz="1800" b="1" kern="0" dirty="0">
                <a:effectLst/>
                <a:latin typeface="Times New Roman" panose="02020603050405020304" pitchFamily="18" charset="0"/>
                <a:ea typeface="Calibri" panose="020F0502020204030204" pitchFamily="34" charset="0"/>
              </a:rPr>
              <a:t>H4:</a:t>
            </a:r>
            <a:r>
              <a:rPr lang="en-GB" sz="1800" kern="0" dirty="0">
                <a:effectLst/>
                <a:latin typeface="Times New Roman" panose="02020603050405020304" pitchFamily="18" charset="0"/>
                <a:ea typeface="Calibri" panose="020F0502020204030204" pitchFamily="34" charset="0"/>
              </a:rPr>
              <a:t> Compensation and benefits have an effect on NGO’s operating in the Buea municipality.</a:t>
            </a:r>
            <a:endParaRPr lang="en-US" sz="2000" b="1" dirty="0">
              <a:effectLst/>
              <a:latin typeface="Times New Roman" panose="02020603050405020304" pitchFamily="18" charset="0"/>
              <a:ea typeface="Calibri" panose="020F0502020204030204" pitchFamily="34" charset="0"/>
            </a:endParaRPr>
          </a:p>
        </p:txBody>
      </p:sp>
      <p:sp>
        <p:nvSpPr>
          <p:cNvPr id="4" name="Date Placeholder 3">
            <a:extLst>
              <a:ext uri="{FF2B5EF4-FFF2-40B4-BE49-F238E27FC236}">
                <a16:creationId xmlns:a16="http://schemas.microsoft.com/office/drawing/2014/main" id="{21E85C85-56BF-D908-EA9D-8BCC87CE9C26}"/>
              </a:ext>
            </a:extLst>
          </p:cNvPr>
          <p:cNvSpPr>
            <a:spLocks noGrp="1"/>
          </p:cNvSpPr>
          <p:nvPr>
            <p:ph type="dt" sz="half" idx="10"/>
          </p:nvPr>
        </p:nvSpPr>
        <p:spPr/>
        <p:txBody>
          <a:bodyPr/>
          <a:lstStyle/>
          <a:p>
            <a:fld id="{CC2E010E-215F-4E62-9266-52B15DA34E37}" type="datetime1">
              <a:rPr lang="en-US" smtClean="0"/>
              <a:t>1/13/2024</a:t>
            </a:fld>
            <a:endParaRPr lang="fr-FR"/>
          </a:p>
        </p:txBody>
      </p:sp>
      <p:sp>
        <p:nvSpPr>
          <p:cNvPr id="6" name="Slide Number Placeholder 5">
            <a:extLst>
              <a:ext uri="{FF2B5EF4-FFF2-40B4-BE49-F238E27FC236}">
                <a16:creationId xmlns:a16="http://schemas.microsoft.com/office/drawing/2014/main" id="{7BF2716A-95A1-EAA1-9D36-151108064A99}"/>
              </a:ext>
            </a:extLst>
          </p:cNvPr>
          <p:cNvSpPr>
            <a:spLocks noGrp="1"/>
          </p:cNvSpPr>
          <p:nvPr>
            <p:ph type="sldNum" sz="quarter" idx="12"/>
          </p:nvPr>
        </p:nvSpPr>
        <p:spPr/>
        <p:txBody>
          <a:bodyPr/>
          <a:lstStyle/>
          <a:p>
            <a:fld id="{3AC71353-7D67-4896-B7E7-1C7B386DE4DC}" type="slidenum">
              <a:rPr lang="fr-FR" smtClean="0"/>
              <a:t>11</a:t>
            </a:fld>
            <a:endParaRPr lang="fr-FR"/>
          </a:p>
        </p:txBody>
      </p:sp>
    </p:spTree>
    <p:extLst>
      <p:ext uri="{BB962C8B-B14F-4D97-AF65-F5344CB8AC3E}">
        <p14:creationId xmlns:p14="http://schemas.microsoft.com/office/powerpoint/2010/main" val="679712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855780-A804-8D44-B0C5-A195BA4A0040}"/>
              </a:ext>
            </a:extLst>
          </p:cNvPr>
          <p:cNvSpPr>
            <a:spLocks noGrp="1"/>
          </p:cNvSpPr>
          <p:nvPr>
            <p:ph type="title"/>
          </p:nvPr>
        </p:nvSpPr>
        <p:spPr/>
        <p:txBody>
          <a:bodyPr/>
          <a:lstStyle/>
          <a:p>
            <a:r>
              <a:rPr lang="en-GB" dirty="0"/>
              <a:t>Scope of the study</a:t>
            </a:r>
            <a:endParaRPr lang="fr-FR" dirty="0"/>
          </a:p>
        </p:txBody>
      </p:sp>
      <p:sp>
        <p:nvSpPr>
          <p:cNvPr id="3" name="Espace réservé du contenu 2">
            <a:extLst>
              <a:ext uri="{FF2B5EF4-FFF2-40B4-BE49-F238E27FC236}">
                <a16:creationId xmlns:a16="http://schemas.microsoft.com/office/drawing/2014/main" id="{D8D79114-7F4C-5E87-7C64-9713445A30A4}"/>
              </a:ext>
            </a:extLst>
          </p:cNvPr>
          <p:cNvSpPr>
            <a:spLocks noGrp="1"/>
          </p:cNvSpPr>
          <p:nvPr>
            <p:ph idx="1"/>
          </p:nvPr>
        </p:nvSpPr>
        <p:spPr/>
        <p:txBody>
          <a:bodyPr>
            <a:normAutofit fontScale="92500" lnSpcReduction="20000"/>
          </a:bodyPr>
          <a:lstStyle/>
          <a:p>
            <a:pPr marL="0" indent="0">
              <a:lnSpc>
                <a:spcPct val="107000"/>
              </a:lnSpc>
              <a:spcBef>
                <a:spcPts val="200"/>
              </a:spcBef>
              <a:buNone/>
            </a:pPr>
            <a:r>
              <a:rPr lang="en-US" sz="18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Thematic Scope</a:t>
            </a:r>
          </a:p>
          <a:p>
            <a:r>
              <a:rPr lang="en-US" sz="1800" kern="0" dirty="0">
                <a:solidFill>
                  <a:srgbClr val="1F1F1F"/>
                </a:solidFill>
                <a:effectLst/>
                <a:latin typeface="Times New Roman" panose="02020603050405020304" pitchFamily="18" charset="0"/>
                <a:ea typeface="Times New Roman" panose="02020603050405020304" pitchFamily="18" charset="0"/>
              </a:rPr>
              <a:t>The thematic scope of this study will focus on four key human resource (HR) practices or parameters within NGOs operating in Buea, Southwest Cameroon. </a:t>
            </a:r>
            <a:r>
              <a:rPr lang="en-GB" sz="1800" kern="0" dirty="0">
                <a:effectLst/>
                <a:latin typeface="Times New Roman" panose="02020603050405020304" pitchFamily="18" charset="0"/>
                <a:ea typeface="Calibri" panose="020F0502020204030204" pitchFamily="34" charset="0"/>
              </a:rPr>
              <a:t>This study is not going to take into consideration the effect of other aspects of human resource management on project success</a:t>
            </a:r>
          </a:p>
          <a:p>
            <a:pPr marL="0" indent="0">
              <a:lnSpc>
                <a:spcPct val="107000"/>
              </a:lnSpc>
              <a:spcBef>
                <a:spcPts val="200"/>
              </a:spcBef>
              <a:buNone/>
            </a:pPr>
            <a:r>
              <a:rPr lang="en-US" sz="18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Geographical Scope </a:t>
            </a:r>
          </a:p>
          <a:p>
            <a:pPr>
              <a:lnSpc>
                <a:spcPct val="200000"/>
              </a:lnSpc>
              <a:spcBef>
                <a:spcPts val="1800"/>
              </a:spcBef>
              <a:spcAft>
                <a:spcPts val="1800"/>
              </a:spcAft>
            </a:pPr>
            <a:r>
              <a:rPr lang="en-US" sz="1800" dirty="0">
                <a:solidFill>
                  <a:srgbClr val="1F1F1F"/>
                </a:solidFill>
                <a:effectLst/>
                <a:latin typeface="Times New Roman" panose="02020603050405020304" pitchFamily="18" charset="0"/>
                <a:ea typeface="Times New Roman" panose="02020603050405020304" pitchFamily="18" charset="0"/>
              </a:rPr>
              <a:t>The study will focus specifically on NGOs operating within Buea, Southwest Cameroon, taking into account the unique challenges and opportunities presented by the region's context, including: Ongoing Anglophone crisis, Limited resources, Cultural diversity</a:t>
            </a:r>
          </a:p>
          <a:p>
            <a:pPr marL="0" indent="0">
              <a:lnSpc>
                <a:spcPct val="107000"/>
              </a:lnSpc>
              <a:spcBef>
                <a:spcPts val="200"/>
              </a:spcBef>
              <a:buNone/>
            </a:pPr>
            <a:r>
              <a:rPr lang="en-US" sz="18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Methodological Scope </a:t>
            </a:r>
          </a:p>
          <a:p>
            <a:r>
              <a:rPr lang="en-US" sz="1800" kern="0" dirty="0">
                <a:solidFill>
                  <a:srgbClr val="1F1F1F"/>
                </a:solidFill>
                <a:effectLst/>
                <a:latin typeface="Times New Roman" panose="02020603050405020304" pitchFamily="18" charset="0"/>
                <a:ea typeface="Times New Roman" panose="02020603050405020304" pitchFamily="18" charset="0"/>
              </a:rPr>
              <a:t>The study will employ a mixed-methods approach, combining quantitative data analysis from HR records and surveys with qualitative research methods like interviews and focus group discussions with NGO staff, volunteers, and community members. This will allow for a comprehensive understanding of the influence of HR practices on both individual and project effectiveness.</a:t>
            </a:r>
            <a:endParaRPr lang="en-US" sz="2400" b="1" dirty="0">
              <a:latin typeface="Times New Roman" panose="02020603050405020304" pitchFamily="18" charset="0"/>
              <a:ea typeface="Calibri" panose="020F0502020204030204" pitchFamily="34" charset="0"/>
            </a:endParaRPr>
          </a:p>
        </p:txBody>
      </p:sp>
      <p:sp>
        <p:nvSpPr>
          <p:cNvPr id="4" name="Date Placeholder 3">
            <a:extLst>
              <a:ext uri="{FF2B5EF4-FFF2-40B4-BE49-F238E27FC236}">
                <a16:creationId xmlns:a16="http://schemas.microsoft.com/office/drawing/2014/main" id="{790410C8-A77F-1425-2815-5A9785929364}"/>
              </a:ext>
            </a:extLst>
          </p:cNvPr>
          <p:cNvSpPr>
            <a:spLocks noGrp="1"/>
          </p:cNvSpPr>
          <p:nvPr>
            <p:ph type="dt" sz="half" idx="10"/>
          </p:nvPr>
        </p:nvSpPr>
        <p:spPr/>
        <p:txBody>
          <a:bodyPr/>
          <a:lstStyle/>
          <a:p>
            <a:fld id="{6C9DCFB1-D313-4372-9CF8-69C0B63364D4}" type="datetime1">
              <a:rPr lang="en-US" smtClean="0"/>
              <a:t>1/13/2024</a:t>
            </a:fld>
            <a:endParaRPr lang="fr-FR"/>
          </a:p>
        </p:txBody>
      </p:sp>
      <p:sp>
        <p:nvSpPr>
          <p:cNvPr id="6" name="Slide Number Placeholder 5">
            <a:extLst>
              <a:ext uri="{FF2B5EF4-FFF2-40B4-BE49-F238E27FC236}">
                <a16:creationId xmlns:a16="http://schemas.microsoft.com/office/drawing/2014/main" id="{7B1C715B-B2C2-C564-E463-1E06A4E9044A}"/>
              </a:ext>
            </a:extLst>
          </p:cNvPr>
          <p:cNvSpPr>
            <a:spLocks noGrp="1"/>
          </p:cNvSpPr>
          <p:nvPr>
            <p:ph type="sldNum" sz="quarter" idx="12"/>
          </p:nvPr>
        </p:nvSpPr>
        <p:spPr/>
        <p:txBody>
          <a:bodyPr/>
          <a:lstStyle/>
          <a:p>
            <a:fld id="{3AC71353-7D67-4896-B7E7-1C7B386DE4DC}" type="slidenum">
              <a:rPr lang="fr-FR" smtClean="0"/>
              <a:t>12</a:t>
            </a:fld>
            <a:endParaRPr lang="fr-FR"/>
          </a:p>
        </p:txBody>
      </p:sp>
    </p:spTree>
    <p:extLst>
      <p:ext uri="{BB962C8B-B14F-4D97-AF65-F5344CB8AC3E}">
        <p14:creationId xmlns:p14="http://schemas.microsoft.com/office/powerpoint/2010/main" val="3334047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4DDEF3-C29A-3224-CFA6-EBDA3384D4A6}"/>
              </a:ext>
            </a:extLst>
          </p:cNvPr>
          <p:cNvSpPr>
            <a:spLocks noGrp="1"/>
          </p:cNvSpPr>
          <p:nvPr>
            <p:ph type="title"/>
          </p:nvPr>
        </p:nvSpPr>
        <p:spPr/>
        <p:txBody>
          <a:bodyPr/>
          <a:lstStyle/>
          <a:p>
            <a:r>
              <a:rPr lang="en-GB" dirty="0"/>
              <a:t>Proposed theories</a:t>
            </a:r>
            <a:endParaRPr lang="fr-FR" dirty="0"/>
          </a:p>
        </p:txBody>
      </p:sp>
      <p:sp>
        <p:nvSpPr>
          <p:cNvPr id="3" name="Espace réservé du contenu 2">
            <a:extLst>
              <a:ext uri="{FF2B5EF4-FFF2-40B4-BE49-F238E27FC236}">
                <a16:creationId xmlns:a16="http://schemas.microsoft.com/office/drawing/2014/main" id="{052F8817-F939-88BC-B562-7F8F3CA5DF67}"/>
              </a:ext>
            </a:extLst>
          </p:cNvPr>
          <p:cNvSpPr>
            <a:spLocks noGrp="1"/>
          </p:cNvSpPr>
          <p:nvPr>
            <p:ph idx="1"/>
          </p:nvPr>
        </p:nvSpPr>
        <p:spPr/>
        <p:txBody>
          <a:bodyPr>
            <a:normAutofit/>
          </a:bodyPr>
          <a:lstStyle/>
          <a:p>
            <a:r>
              <a:rPr lang="en-GB" sz="3200" kern="0" dirty="0">
                <a:solidFill>
                  <a:srgbClr val="000000"/>
                </a:solidFill>
                <a:effectLst/>
                <a:latin typeface="Calibri" panose="020F0502020204030204" pitchFamily="34" charset="0"/>
                <a:ea typeface="Calibri" panose="020F0502020204030204" pitchFamily="34" charset="0"/>
              </a:rPr>
              <a:t>Self-presentation or Impression Management (IM) theory</a:t>
            </a:r>
          </a:p>
          <a:p>
            <a:r>
              <a:rPr lang="en-GB" sz="3200" kern="0" dirty="0">
                <a:solidFill>
                  <a:srgbClr val="000000"/>
                </a:solidFill>
                <a:effectLst/>
                <a:latin typeface="Calibri" panose="020F0502020204030204" pitchFamily="34" charset="0"/>
                <a:ea typeface="Calibri" panose="020F0502020204030204" pitchFamily="34" charset="0"/>
              </a:rPr>
              <a:t>Social identity theory</a:t>
            </a:r>
            <a:endParaRPr lang="en-GB" sz="3200" kern="0" dirty="0">
              <a:solidFill>
                <a:srgbClr val="000000"/>
              </a:solidFill>
              <a:latin typeface="Calibri" panose="020F0502020204030204" pitchFamily="34" charset="0"/>
              <a:ea typeface="Calibri" panose="020F0502020204030204" pitchFamily="34" charset="0"/>
            </a:endParaRPr>
          </a:p>
          <a:p>
            <a:r>
              <a:rPr lang="en-US" sz="3200" kern="0" dirty="0">
                <a:effectLst/>
                <a:latin typeface="Calibri" panose="020F0502020204030204" pitchFamily="34" charset="0"/>
                <a:ea typeface="Times New Roman" panose="02020603050405020304" pitchFamily="18" charset="0"/>
              </a:rPr>
              <a:t>Human Capital Theory</a:t>
            </a:r>
            <a:endParaRPr lang="en-GB" sz="3200" kern="0" dirty="0">
              <a:solidFill>
                <a:srgbClr val="000000"/>
              </a:solidFill>
              <a:effectLst/>
              <a:latin typeface="Calibri" panose="020F0502020204030204" pitchFamily="34" charset="0"/>
              <a:ea typeface="Times New Roman" panose="02020603050405020304" pitchFamily="18" charset="0"/>
            </a:endParaRPr>
          </a:p>
          <a:p>
            <a:r>
              <a:rPr lang="en-US" sz="3200" kern="0" dirty="0">
                <a:effectLst/>
                <a:latin typeface="Calibri" panose="020F0502020204030204" pitchFamily="34" charset="0"/>
                <a:ea typeface="Times New Roman" panose="02020603050405020304" pitchFamily="18" charset="0"/>
              </a:rPr>
              <a:t>Resource Dependence Theory</a:t>
            </a:r>
            <a:endParaRPr lang="en-GB" sz="3200" kern="0" dirty="0">
              <a:solidFill>
                <a:srgbClr val="000000"/>
              </a:solidFill>
              <a:latin typeface="Calibri" panose="020F0502020204030204" pitchFamily="34" charset="0"/>
              <a:ea typeface="Times New Roman" panose="02020603050405020304" pitchFamily="18" charset="0"/>
            </a:endParaRPr>
          </a:p>
          <a:p>
            <a:r>
              <a:rPr lang="en-US" sz="3200" kern="0" dirty="0">
                <a:effectLst/>
                <a:latin typeface="Calibri" panose="020F0502020204030204" pitchFamily="34" charset="0"/>
                <a:ea typeface="Times New Roman" panose="02020603050405020304" pitchFamily="18" charset="0"/>
              </a:rPr>
              <a:t>Institutional Theory</a:t>
            </a:r>
            <a:endParaRPr lang="fr-FR" sz="4400" dirty="0"/>
          </a:p>
        </p:txBody>
      </p:sp>
      <p:sp>
        <p:nvSpPr>
          <p:cNvPr id="7" name="ZoneTexte 6">
            <a:extLst>
              <a:ext uri="{FF2B5EF4-FFF2-40B4-BE49-F238E27FC236}">
                <a16:creationId xmlns:a16="http://schemas.microsoft.com/office/drawing/2014/main" id="{845B18A6-93A7-4B23-E27C-AB26A7441490}"/>
              </a:ext>
            </a:extLst>
          </p:cNvPr>
          <p:cNvSpPr txBox="1"/>
          <p:nvPr/>
        </p:nvSpPr>
        <p:spPr>
          <a:xfrm>
            <a:off x="838200" y="6449501"/>
            <a:ext cx="6094674" cy="369332"/>
          </a:xfrm>
          <a:prstGeom prst="rect">
            <a:avLst/>
          </a:prstGeom>
          <a:noFill/>
        </p:spPr>
        <p:txBody>
          <a:bodyPr wrap="square">
            <a:spAutoFit/>
          </a:bodyPr>
          <a:lstStyle/>
          <a:p>
            <a:pPr>
              <a:spcAft>
                <a:spcPts val="1000"/>
              </a:spcAft>
            </a:pPr>
            <a:r>
              <a:rPr lang="en-US" sz="18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rPr>
              <a:t>Figure 1: Theoretical framework (</a:t>
            </a:r>
            <a:r>
              <a:rPr lang="en-US" sz="1800" i="1"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Researcher, 2023)</a:t>
            </a:r>
            <a:endParaRPr lang="fr-FR" sz="11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A57B37E7-25FC-67C2-1B05-7732B7329D86}"/>
              </a:ext>
            </a:extLst>
          </p:cNvPr>
          <p:cNvSpPr>
            <a:spLocks noGrp="1"/>
          </p:cNvSpPr>
          <p:nvPr>
            <p:ph type="dt" sz="half" idx="10"/>
          </p:nvPr>
        </p:nvSpPr>
        <p:spPr/>
        <p:txBody>
          <a:bodyPr/>
          <a:lstStyle/>
          <a:p>
            <a:fld id="{AC7C1790-B9D3-4991-889D-768050EFF866}" type="datetime1">
              <a:rPr lang="en-US" smtClean="0"/>
              <a:t>1/13/2024</a:t>
            </a:fld>
            <a:endParaRPr lang="fr-FR"/>
          </a:p>
        </p:txBody>
      </p:sp>
      <p:sp>
        <p:nvSpPr>
          <p:cNvPr id="8" name="Slide Number Placeholder 7">
            <a:extLst>
              <a:ext uri="{FF2B5EF4-FFF2-40B4-BE49-F238E27FC236}">
                <a16:creationId xmlns:a16="http://schemas.microsoft.com/office/drawing/2014/main" id="{6E7FC844-22AD-E3D5-0C2B-4BD4F996D4D7}"/>
              </a:ext>
            </a:extLst>
          </p:cNvPr>
          <p:cNvSpPr>
            <a:spLocks noGrp="1"/>
          </p:cNvSpPr>
          <p:nvPr>
            <p:ph type="sldNum" sz="quarter" idx="12"/>
          </p:nvPr>
        </p:nvSpPr>
        <p:spPr/>
        <p:txBody>
          <a:bodyPr/>
          <a:lstStyle/>
          <a:p>
            <a:fld id="{3AC71353-7D67-4896-B7E7-1C7B386DE4DC}" type="slidenum">
              <a:rPr lang="fr-FR" smtClean="0"/>
              <a:t>13</a:t>
            </a:fld>
            <a:endParaRPr lang="fr-FR"/>
          </a:p>
        </p:txBody>
      </p:sp>
    </p:spTree>
    <p:extLst>
      <p:ext uri="{BB962C8B-B14F-4D97-AF65-F5344CB8AC3E}">
        <p14:creationId xmlns:p14="http://schemas.microsoft.com/office/powerpoint/2010/main" val="1146994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B14CED-4199-6ACA-844E-54A75DAD4619}"/>
              </a:ext>
            </a:extLst>
          </p:cNvPr>
          <p:cNvSpPr>
            <a:spLocks noGrp="1"/>
          </p:cNvSpPr>
          <p:nvPr>
            <p:ph type="title"/>
          </p:nvPr>
        </p:nvSpPr>
        <p:spPr/>
        <p:txBody>
          <a:bodyPr/>
          <a:lstStyle/>
          <a:p>
            <a:r>
              <a:rPr lang="en-GB" dirty="0"/>
              <a:t>Proposed methodology (1)</a:t>
            </a:r>
            <a:endParaRPr lang="fr-FR" dirty="0"/>
          </a:p>
        </p:txBody>
      </p:sp>
      <p:sp>
        <p:nvSpPr>
          <p:cNvPr id="3" name="Espace réservé du contenu 2">
            <a:extLst>
              <a:ext uri="{FF2B5EF4-FFF2-40B4-BE49-F238E27FC236}">
                <a16:creationId xmlns:a16="http://schemas.microsoft.com/office/drawing/2014/main" id="{EF7AABD3-1FAB-3FC5-E533-3610D2C289A7}"/>
              </a:ext>
            </a:extLst>
          </p:cNvPr>
          <p:cNvSpPr>
            <a:spLocks noGrp="1"/>
          </p:cNvSpPr>
          <p:nvPr>
            <p:ph idx="1"/>
          </p:nvPr>
        </p:nvSpPr>
        <p:spPr/>
        <p:txBody>
          <a:bodyPr>
            <a:noAutofit/>
          </a:bodyPr>
          <a:lstStyle/>
          <a:p>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Approach: </a:t>
            </a:r>
            <a:r>
              <a:rPr lang="en-GB" sz="2400" kern="0" dirty="0">
                <a:effectLst/>
                <a:latin typeface="Times New Roman" panose="02020603050405020304" pitchFamily="18" charset="0"/>
                <a:ea typeface="Times New Roman" panose="02020603050405020304" pitchFamily="18" charset="0"/>
              </a:rPr>
              <a:t>The research design used in this study is a mixed approach, combining both qualitative and quantitative research methods.</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Population Size: </a:t>
            </a:r>
            <a:r>
              <a:rPr lang="en-GB" sz="2400" kern="0" dirty="0">
                <a:effectLst/>
                <a:latin typeface="Times New Roman" panose="02020603050405020304" pitchFamily="18" charset="0"/>
                <a:ea typeface="Times New Roman" panose="02020603050405020304" pitchFamily="18" charset="0"/>
              </a:rPr>
              <a:t>The researcher concludes by stating that a total of 10 NGOs were selected to participate in the study</a:t>
            </a:r>
            <a:r>
              <a:rPr lang="en-US" sz="3200" kern="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Calibri" panose="020F0502020204030204" pitchFamily="34" charset="0"/>
              <a:cs typeface="Times New Roman" panose="02020603050405020304" pitchFamily="18" charset="0"/>
            </a:endParaRPr>
          </a:p>
          <a:p>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Sampling and Sample Size: </a:t>
            </a:r>
            <a:r>
              <a:rPr lang="en-GB" sz="2400" kern="0" dirty="0">
                <a:effectLst/>
                <a:latin typeface="Times New Roman" panose="02020603050405020304" pitchFamily="18" charset="0"/>
                <a:ea typeface="Times New Roman" panose="02020603050405020304" pitchFamily="18" charset="0"/>
              </a:rPr>
              <a:t>The sample for this study was selected using a purposive sampling technique for qualitative data and simple random sampling technique for the quantitative data</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Data Collection:</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sz="2400" kern="0" dirty="0">
                <a:effectLst/>
                <a:latin typeface="Times New Roman" panose="02020603050405020304" pitchFamily="18" charset="0"/>
                <a:ea typeface="Times New Roman" panose="02020603050405020304" pitchFamily="18" charset="0"/>
              </a:rPr>
              <a:t>The data for this study will be collected through interviews, surveys, and document analysis</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4D898C2E-CFB1-4EAB-55ED-C25641291192}"/>
              </a:ext>
            </a:extLst>
          </p:cNvPr>
          <p:cNvSpPr>
            <a:spLocks noGrp="1"/>
          </p:cNvSpPr>
          <p:nvPr>
            <p:ph type="dt" sz="half" idx="10"/>
          </p:nvPr>
        </p:nvSpPr>
        <p:spPr/>
        <p:txBody>
          <a:bodyPr/>
          <a:lstStyle/>
          <a:p>
            <a:fld id="{AE613CA8-5510-4C83-9D42-BA28FF0C001A}" type="datetime1">
              <a:rPr lang="en-US" smtClean="0"/>
              <a:t>1/13/2024</a:t>
            </a:fld>
            <a:endParaRPr lang="fr-FR"/>
          </a:p>
        </p:txBody>
      </p:sp>
      <p:sp>
        <p:nvSpPr>
          <p:cNvPr id="6" name="Slide Number Placeholder 5">
            <a:extLst>
              <a:ext uri="{FF2B5EF4-FFF2-40B4-BE49-F238E27FC236}">
                <a16:creationId xmlns:a16="http://schemas.microsoft.com/office/drawing/2014/main" id="{1B4014FD-5C07-2D8E-9E6E-F74774CCFD0D}"/>
              </a:ext>
            </a:extLst>
          </p:cNvPr>
          <p:cNvSpPr>
            <a:spLocks noGrp="1"/>
          </p:cNvSpPr>
          <p:nvPr>
            <p:ph type="sldNum" sz="quarter" idx="12"/>
          </p:nvPr>
        </p:nvSpPr>
        <p:spPr/>
        <p:txBody>
          <a:bodyPr/>
          <a:lstStyle/>
          <a:p>
            <a:fld id="{3AC71353-7D67-4896-B7E7-1C7B386DE4DC}" type="slidenum">
              <a:rPr lang="fr-FR" smtClean="0"/>
              <a:t>14</a:t>
            </a:fld>
            <a:endParaRPr lang="fr-FR"/>
          </a:p>
        </p:txBody>
      </p:sp>
    </p:spTree>
    <p:extLst>
      <p:ext uri="{BB962C8B-B14F-4D97-AF65-F5344CB8AC3E}">
        <p14:creationId xmlns:p14="http://schemas.microsoft.com/office/powerpoint/2010/main" val="22542258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B14CED-4199-6ACA-844E-54A75DAD4619}"/>
              </a:ext>
            </a:extLst>
          </p:cNvPr>
          <p:cNvSpPr>
            <a:spLocks noGrp="1"/>
          </p:cNvSpPr>
          <p:nvPr>
            <p:ph type="title"/>
          </p:nvPr>
        </p:nvSpPr>
        <p:spPr/>
        <p:txBody>
          <a:bodyPr/>
          <a:lstStyle/>
          <a:p>
            <a:r>
              <a:rPr lang="en-GB" dirty="0"/>
              <a:t>Proposed methodology (2)</a:t>
            </a:r>
            <a:endParaRPr lang="fr-FR" dirty="0"/>
          </a:p>
        </p:txBody>
      </p:sp>
      <p:sp>
        <p:nvSpPr>
          <p:cNvPr id="3" name="Espace réservé du contenu 2">
            <a:extLst>
              <a:ext uri="{FF2B5EF4-FFF2-40B4-BE49-F238E27FC236}">
                <a16:creationId xmlns:a16="http://schemas.microsoft.com/office/drawing/2014/main" id="{EF7AABD3-1FAB-3FC5-E533-3610D2C289A7}"/>
              </a:ext>
            </a:extLst>
          </p:cNvPr>
          <p:cNvSpPr>
            <a:spLocks noGrp="1"/>
          </p:cNvSpPr>
          <p:nvPr>
            <p:ph idx="1"/>
          </p:nvPr>
        </p:nvSpPr>
        <p:spPr/>
        <p:txBody>
          <a:bodyPr>
            <a:noAutofit/>
          </a:bodyPr>
          <a:lstStyle/>
          <a:p>
            <a:r>
              <a:rPr lang="en-US" b="1" dirty="0">
                <a:effectLst/>
                <a:latin typeface="Times New Roman" panose="02020603050405020304" pitchFamily="18" charset="0"/>
                <a:ea typeface="Calibri" panose="020F0502020204030204" pitchFamily="34" charset="0"/>
                <a:cs typeface="Times New Roman" panose="02020603050405020304" pitchFamily="18" charset="0"/>
              </a:rPr>
              <a:t>Analysis:</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GB" sz="2000" kern="0" dirty="0">
                <a:effectLst/>
                <a:latin typeface="Times New Roman" panose="02020603050405020304" pitchFamily="18" charset="0"/>
                <a:ea typeface="Calibri" panose="020F0502020204030204" pitchFamily="34" charset="0"/>
              </a:rPr>
              <a:t>SPSS 27 statistics package for data analysis. The researcher will run both descriptive and inferential statistics after cleaning the data collected with Excel sheet.</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Hypothesis testing:</a:t>
            </a:r>
          </a:p>
          <a:p>
            <a:pPr marL="0" indent="0">
              <a:buNone/>
            </a:pPr>
            <a:r>
              <a:rPr lang="en-US" sz="2000" dirty="0">
                <a:latin typeface="Times New Roman" panose="02020603050405020304" pitchFamily="18" charset="0"/>
                <a:cs typeface="Times New Roman" panose="02020603050405020304" pitchFamily="18" charset="0"/>
              </a:rPr>
              <a:t>Chi-square statistics will be used to test the hypothesis where the variable outcomes show a normal distribution. Other more robust tests will be used for confirmation.</a:t>
            </a:r>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Validity:</a:t>
            </a:r>
          </a:p>
          <a:p>
            <a:pPr marL="0" indent="0">
              <a:buNone/>
            </a:pPr>
            <a:r>
              <a:rPr lang="en-GB" sz="2000" kern="0" dirty="0">
                <a:latin typeface="Times New Roman" panose="02020603050405020304" pitchFamily="18" charset="0"/>
                <a:ea typeface="Calibri" panose="020F0502020204030204" pitchFamily="34" charset="0"/>
              </a:rPr>
              <a:t>T</a:t>
            </a:r>
            <a:r>
              <a:rPr lang="en-GB" sz="2000" kern="0" dirty="0">
                <a:effectLst/>
                <a:latin typeface="Times New Roman" panose="02020603050405020304" pitchFamily="18" charset="0"/>
                <a:ea typeface="Calibri" panose="020F0502020204030204" pitchFamily="34" charset="0"/>
              </a:rPr>
              <a:t>he researcher will use multi-collinearity test to ensure the underlying variables grouped together to measure the independent variables to ensure they are measuring the same underlying construct</a:t>
            </a:r>
            <a:endParaRPr lang="fr-FR" sz="3200"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252B0B0B-8EF3-17B5-11EF-F946584A83D0}"/>
              </a:ext>
            </a:extLst>
          </p:cNvPr>
          <p:cNvSpPr>
            <a:spLocks noGrp="1"/>
          </p:cNvSpPr>
          <p:nvPr>
            <p:ph type="dt" sz="half" idx="10"/>
          </p:nvPr>
        </p:nvSpPr>
        <p:spPr/>
        <p:txBody>
          <a:bodyPr/>
          <a:lstStyle/>
          <a:p>
            <a:fld id="{1E610AB0-6812-4961-81A5-3802BADA4B1E}" type="datetime1">
              <a:rPr lang="en-US" smtClean="0"/>
              <a:t>1/13/2024</a:t>
            </a:fld>
            <a:endParaRPr lang="fr-FR"/>
          </a:p>
        </p:txBody>
      </p:sp>
      <p:sp>
        <p:nvSpPr>
          <p:cNvPr id="6" name="Slide Number Placeholder 5">
            <a:extLst>
              <a:ext uri="{FF2B5EF4-FFF2-40B4-BE49-F238E27FC236}">
                <a16:creationId xmlns:a16="http://schemas.microsoft.com/office/drawing/2014/main" id="{7C4C3C10-6247-02F3-3C6C-E88642DD704A}"/>
              </a:ext>
            </a:extLst>
          </p:cNvPr>
          <p:cNvSpPr>
            <a:spLocks noGrp="1"/>
          </p:cNvSpPr>
          <p:nvPr>
            <p:ph type="sldNum" sz="quarter" idx="12"/>
          </p:nvPr>
        </p:nvSpPr>
        <p:spPr/>
        <p:txBody>
          <a:bodyPr/>
          <a:lstStyle/>
          <a:p>
            <a:fld id="{3AC71353-7D67-4896-B7E7-1C7B386DE4DC}" type="slidenum">
              <a:rPr lang="fr-FR" smtClean="0"/>
              <a:t>15</a:t>
            </a:fld>
            <a:endParaRPr lang="fr-FR"/>
          </a:p>
        </p:txBody>
      </p:sp>
    </p:spTree>
    <p:extLst>
      <p:ext uri="{BB962C8B-B14F-4D97-AF65-F5344CB8AC3E}">
        <p14:creationId xmlns:p14="http://schemas.microsoft.com/office/powerpoint/2010/main" val="13965510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B14CED-4199-6ACA-844E-54A75DAD4619}"/>
              </a:ext>
            </a:extLst>
          </p:cNvPr>
          <p:cNvSpPr>
            <a:spLocks noGrp="1"/>
          </p:cNvSpPr>
          <p:nvPr>
            <p:ph type="title"/>
          </p:nvPr>
        </p:nvSpPr>
        <p:spPr/>
        <p:txBody>
          <a:bodyPr/>
          <a:lstStyle/>
          <a:p>
            <a:r>
              <a:rPr lang="en-GB" dirty="0"/>
              <a:t>Proposed methodology (3)</a:t>
            </a:r>
            <a:endParaRPr lang="fr-FR" dirty="0"/>
          </a:p>
        </p:txBody>
      </p:sp>
      <p:sp>
        <p:nvSpPr>
          <p:cNvPr id="3" name="Espace réservé du contenu 2">
            <a:extLst>
              <a:ext uri="{FF2B5EF4-FFF2-40B4-BE49-F238E27FC236}">
                <a16:creationId xmlns:a16="http://schemas.microsoft.com/office/drawing/2014/main" id="{EF7AABD3-1FAB-3FC5-E533-3610D2C289A7}"/>
              </a:ext>
            </a:extLst>
          </p:cNvPr>
          <p:cNvSpPr>
            <a:spLocks noGrp="1"/>
          </p:cNvSpPr>
          <p:nvPr>
            <p:ph idx="1"/>
          </p:nvPr>
        </p:nvSpPr>
        <p:spPr/>
        <p:txBody>
          <a:bodyPr>
            <a:noAutofit/>
          </a:bodyPr>
          <a:lstStyle/>
          <a:p>
            <a:pPr algn="just">
              <a:lnSpc>
                <a:spcPct val="200000"/>
              </a:lnSpc>
              <a:spcAft>
                <a:spcPts val="800"/>
              </a:spcAft>
            </a:pPr>
            <a:r>
              <a:rPr lang="en-GB" sz="1400" dirty="0">
                <a:effectLst/>
                <a:latin typeface="Times New Roman" panose="02020603050405020304" pitchFamily="18" charset="0"/>
                <a:ea typeface="Calibri" panose="020F0502020204030204" pitchFamily="34" charset="0"/>
              </a:rPr>
              <a:t>Model specification</a:t>
            </a:r>
            <a:endParaRPr lang="en-US" sz="1400" dirty="0">
              <a:effectLst/>
              <a:latin typeface="Calibri" panose="020F0502020204030204" pitchFamily="34" charset="0"/>
              <a:ea typeface="Calibri" panose="020F0502020204030204" pitchFamily="34" charset="0"/>
            </a:endParaRPr>
          </a:p>
          <a:p>
            <a:pPr algn="just">
              <a:lnSpc>
                <a:spcPct val="200000"/>
              </a:lnSpc>
              <a:spcAft>
                <a:spcPts val="800"/>
              </a:spcAft>
            </a:pPr>
            <a:r>
              <a:rPr lang="en-GB" sz="1400" dirty="0">
                <a:effectLst/>
                <a:latin typeface="Times New Roman" panose="02020603050405020304" pitchFamily="18" charset="0"/>
                <a:ea typeface="Calibri" panose="020F0502020204030204" pitchFamily="34" charset="0"/>
              </a:rPr>
              <a:t>Dependent variable (Y) = Project Performance of NGOs in Buea</a:t>
            </a:r>
            <a:endParaRPr lang="en-US" sz="1400" dirty="0">
              <a:effectLst/>
              <a:latin typeface="Calibri" panose="020F0502020204030204" pitchFamily="34" charset="0"/>
              <a:ea typeface="Calibri" panose="020F0502020204030204" pitchFamily="34" charset="0"/>
            </a:endParaRPr>
          </a:p>
          <a:p>
            <a:pPr algn="just">
              <a:lnSpc>
                <a:spcPct val="200000"/>
              </a:lnSpc>
              <a:spcAft>
                <a:spcPts val="800"/>
              </a:spcAft>
            </a:pPr>
            <a:r>
              <a:rPr lang="en-GB" sz="1400" dirty="0">
                <a:effectLst/>
                <a:latin typeface="Times New Roman" panose="02020603050405020304" pitchFamily="18" charset="0"/>
                <a:ea typeface="Calibri" panose="020F0502020204030204" pitchFamily="34" charset="0"/>
              </a:rPr>
              <a:t>Independent Variable X = Human Resource Management Practices</a:t>
            </a:r>
            <a:endParaRPr lang="en-US" sz="14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200000"/>
              </a:lnSpc>
              <a:spcAft>
                <a:spcPts val="1000"/>
              </a:spcAft>
            </a:pPr>
            <a:r>
              <a:rPr lang="en-US" sz="1400" i="1"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Y = α</a:t>
            </a:r>
            <a:r>
              <a:rPr lang="en-US" sz="1400" i="1" baseline="-25000"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0 + </a:t>
            </a:r>
            <a:r>
              <a:rPr lang="en-US" sz="1400" i="1"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α</a:t>
            </a:r>
            <a:r>
              <a:rPr lang="en-US" sz="1400" i="1" baseline="-25000"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US" sz="1400" i="1"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X</a:t>
            </a:r>
            <a:r>
              <a:rPr lang="en-US" sz="1400" i="1" baseline="-25000"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US" sz="1400" i="1"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 + α</a:t>
            </a:r>
            <a:r>
              <a:rPr lang="en-US" sz="1400" i="1" baseline="-25000"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2</a:t>
            </a:r>
            <a:r>
              <a:rPr lang="en-US" sz="1400" i="1"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X</a:t>
            </a:r>
            <a:r>
              <a:rPr lang="en-US" sz="1400" i="1" baseline="-25000"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2</a:t>
            </a:r>
            <a:r>
              <a:rPr lang="en-US" sz="1400" i="1"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 + α</a:t>
            </a:r>
            <a:r>
              <a:rPr lang="en-US" sz="1400" i="1" baseline="-25000"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3</a:t>
            </a:r>
            <a:r>
              <a:rPr lang="en-US" sz="1400" i="1"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X</a:t>
            </a:r>
            <a:r>
              <a:rPr lang="en-US" sz="1400" i="1" baseline="-25000"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3</a:t>
            </a:r>
            <a:r>
              <a:rPr lang="en-US" sz="1400" i="1"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 + α</a:t>
            </a:r>
            <a:r>
              <a:rPr lang="en-US" sz="1400" i="1" baseline="-25000"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4</a:t>
            </a:r>
            <a:r>
              <a:rPr lang="en-US" sz="1400" i="1"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X</a:t>
            </a:r>
            <a:r>
              <a:rPr lang="en-US" sz="1400" i="1" baseline="-25000"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4</a:t>
            </a:r>
            <a:r>
              <a:rPr lang="en-US" sz="1400" i="1" dirty="0">
                <a:solidFill>
                  <a:srgbClr val="44546A"/>
                </a:solidFill>
                <a:effectLst/>
                <a:latin typeface="Times New Roman" panose="02020603050405020304" pitchFamily="18" charset="0"/>
                <a:ea typeface="Calibri" panose="020F0502020204030204" pitchFamily="34" charset="0"/>
                <a:cs typeface="Times New Roman" panose="02020603050405020304" pitchFamily="18" charset="0"/>
              </a:rPr>
              <a:t> + ε ----------------------------------------------------------------Equation 1</a:t>
            </a:r>
            <a:endParaRPr lang="en-US" sz="1400" i="1" dirty="0">
              <a:solidFill>
                <a:srgbClr val="44546A"/>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200000"/>
              </a:lnSpc>
              <a:spcAft>
                <a:spcPts val="800"/>
              </a:spcAft>
              <a:buNone/>
            </a:pPr>
            <a:r>
              <a:rPr lang="en-GB" sz="1400" dirty="0">
                <a:effectLst/>
                <a:latin typeface="Times New Roman" panose="02020603050405020304" pitchFamily="18" charset="0"/>
                <a:ea typeface="Calibri" panose="020F0502020204030204" pitchFamily="34" charset="0"/>
              </a:rPr>
              <a:t>Where</a:t>
            </a:r>
            <a:endParaRPr lang="en-US" sz="1400" dirty="0">
              <a:effectLst/>
              <a:latin typeface="Calibri" panose="020F0502020204030204" pitchFamily="34" charset="0"/>
              <a:ea typeface="Calibri" panose="020F0502020204030204" pitchFamily="34" charset="0"/>
            </a:endParaRPr>
          </a:p>
          <a:p>
            <a:pPr algn="just">
              <a:lnSpc>
                <a:spcPct val="200000"/>
              </a:lnSpc>
              <a:spcAft>
                <a:spcPts val="800"/>
              </a:spcAft>
            </a:pPr>
            <a:r>
              <a:rPr lang="en-GB" sz="1400" dirty="0">
                <a:effectLst/>
                <a:latin typeface="Times New Roman" panose="02020603050405020304" pitchFamily="18" charset="0"/>
                <a:ea typeface="Calibri" panose="020F0502020204030204" pitchFamily="34" charset="0"/>
              </a:rPr>
              <a:t>α</a:t>
            </a:r>
            <a:r>
              <a:rPr lang="en-GB" sz="1400" baseline="-25000" dirty="0">
                <a:effectLst/>
                <a:latin typeface="Times New Roman" panose="02020603050405020304" pitchFamily="18" charset="0"/>
                <a:ea typeface="Calibri" panose="020F0502020204030204" pitchFamily="34" charset="0"/>
              </a:rPr>
              <a:t>0</a:t>
            </a:r>
            <a:r>
              <a:rPr lang="en-GB" sz="1400" dirty="0">
                <a:effectLst/>
                <a:latin typeface="Times New Roman" panose="02020603050405020304" pitchFamily="18" charset="0"/>
                <a:ea typeface="Calibri" panose="020F0502020204030204" pitchFamily="34" charset="0"/>
              </a:rPr>
              <a:t>: Constant Term, </a:t>
            </a:r>
            <a:r>
              <a:rPr lang="en-US" sz="1400" dirty="0">
                <a:latin typeface="Calibri" panose="020F0502020204030204" pitchFamily="34" charset="0"/>
                <a:ea typeface="Calibri" panose="020F0502020204030204" pitchFamily="34" charset="0"/>
              </a:rPr>
              <a:t> </a:t>
            </a:r>
            <a:r>
              <a:rPr lang="en-GB" sz="1400" dirty="0">
                <a:latin typeface="Times New Roman" panose="02020603050405020304" pitchFamily="18" charset="0"/>
                <a:ea typeface="Calibri" panose="020F0502020204030204" pitchFamily="34" charset="0"/>
              </a:rPr>
              <a:t>Y</a:t>
            </a:r>
            <a:r>
              <a:rPr lang="en-GB" sz="1400" dirty="0">
                <a:effectLst/>
                <a:latin typeface="Times New Roman" panose="02020603050405020304" pitchFamily="18" charset="0"/>
                <a:ea typeface="Calibri" panose="020F0502020204030204" pitchFamily="34" charset="0"/>
              </a:rPr>
              <a:t>: Project Performance, </a:t>
            </a:r>
            <a:r>
              <a:rPr lang="en-US" sz="1400" dirty="0">
                <a:latin typeface="Calibri" panose="020F0502020204030204" pitchFamily="34" charset="0"/>
                <a:ea typeface="Calibri" panose="020F0502020204030204" pitchFamily="34" charset="0"/>
              </a:rPr>
              <a:t> </a:t>
            </a:r>
            <a:r>
              <a:rPr lang="en-GB" sz="1400" dirty="0">
                <a:effectLst/>
                <a:latin typeface="Times New Roman" panose="02020603050405020304" pitchFamily="18" charset="0"/>
                <a:ea typeface="Calibri" panose="020F0502020204030204" pitchFamily="34" charset="0"/>
              </a:rPr>
              <a:t>ε: Error Term,</a:t>
            </a:r>
            <a:r>
              <a:rPr lang="en-US" sz="1400" dirty="0">
                <a:latin typeface="Calibri" panose="020F0502020204030204" pitchFamily="34" charset="0"/>
                <a:ea typeface="Calibri" panose="020F0502020204030204" pitchFamily="34" charset="0"/>
              </a:rPr>
              <a:t> </a:t>
            </a:r>
            <a:r>
              <a:rPr lang="en-GB" sz="1400" dirty="0">
                <a:effectLst/>
                <a:latin typeface="Times New Roman" panose="02020603050405020304" pitchFamily="18" charset="0"/>
                <a:ea typeface="Calibri" panose="020F0502020204030204" pitchFamily="34" charset="0"/>
              </a:rPr>
              <a:t>X</a:t>
            </a:r>
            <a:r>
              <a:rPr lang="en-GB" sz="1400" baseline="-25000" dirty="0">
                <a:effectLst/>
                <a:latin typeface="Times New Roman" panose="02020603050405020304" pitchFamily="18" charset="0"/>
                <a:ea typeface="Calibri" panose="020F0502020204030204" pitchFamily="34" charset="0"/>
              </a:rPr>
              <a:t>1</a:t>
            </a:r>
            <a:r>
              <a:rPr lang="en-GB" sz="1400" dirty="0">
                <a:effectLst/>
                <a:latin typeface="Times New Roman" panose="02020603050405020304" pitchFamily="18" charset="0"/>
                <a:ea typeface="Calibri" panose="020F0502020204030204" pitchFamily="34" charset="0"/>
              </a:rPr>
              <a:t>: Recruitment and selection</a:t>
            </a:r>
            <a:r>
              <a:rPr lang="en-GB" sz="1400" baseline="-25000" dirty="0">
                <a:effectLst/>
                <a:latin typeface="Times New Roman" panose="02020603050405020304" pitchFamily="18" charset="0"/>
                <a:ea typeface="Calibri" panose="020F0502020204030204" pitchFamily="34" charset="0"/>
              </a:rPr>
              <a:t>,</a:t>
            </a:r>
            <a:r>
              <a:rPr lang="en-US" sz="1400" baseline="-25000" dirty="0">
                <a:latin typeface="Calibri" panose="020F0502020204030204" pitchFamily="34" charset="0"/>
                <a:ea typeface="Calibri" panose="020F0502020204030204" pitchFamily="34" charset="0"/>
              </a:rPr>
              <a:t> </a:t>
            </a:r>
            <a:r>
              <a:rPr lang="en-GB" sz="1400" dirty="0">
                <a:effectLst/>
                <a:latin typeface="Times New Roman" panose="02020603050405020304" pitchFamily="18" charset="0"/>
                <a:ea typeface="Calibri" panose="020F0502020204030204" pitchFamily="34" charset="0"/>
              </a:rPr>
              <a:t>X</a:t>
            </a:r>
            <a:r>
              <a:rPr lang="en-GB" sz="1400" baseline="-25000" dirty="0">
                <a:effectLst/>
                <a:latin typeface="Times New Roman" panose="02020603050405020304" pitchFamily="18" charset="0"/>
                <a:ea typeface="Calibri" panose="020F0502020204030204" pitchFamily="34" charset="0"/>
              </a:rPr>
              <a:t>2</a:t>
            </a:r>
            <a:r>
              <a:rPr lang="en-GB" sz="1400" dirty="0">
                <a:effectLst/>
                <a:latin typeface="Times New Roman" panose="02020603050405020304" pitchFamily="18" charset="0"/>
                <a:ea typeface="Calibri" panose="020F0502020204030204" pitchFamily="34" charset="0"/>
              </a:rPr>
              <a:t>: Training and Development</a:t>
            </a:r>
            <a:r>
              <a:rPr lang="en-GB" sz="1400" baseline="-25000" dirty="0">
                <a:effectLst/>
                <a:latin typeface="Times New Roman" panose="02020603050405020304" pitchFamily="18" charset="0"/>
                <a:ea typeface="Calibri" panose="020F0502020204030204" pitchFamily="34" charset="0"/>
              </a:rPr>
              <a:t>, </a:t>
            </a:r>
            <a:r>
              <a:rPr lang="en-US" sz="1400" baseline="-25000" dirty="0">
                <a:latin typeface="Calibri" panose="020F0502020204030204" pitchFamily="34" charset="0"/>
                <a:ea typeface="Calibri" panose="020F0502020204030204" pitchFamily="34" charset="0"/>
              </a:rPr>
              <a:t> </a:t>
            </a:r>
            <a:r>
              <a:rPr lang="en-GB" sz="1400" dirty="0">
                <a:effectLst/>
                <a:latin typeface="Times New Roman" panose="02020603050405020304" pitchFamily="18" charset="0"/>
                <a:ea typeface="Calibri" panose="020F0502020204030204" pitchFamily="34" charset="0"/>
              </a:rPr>
              <a:t>X</a:t>
            </a:r>
            <a:r>
              <a:rPr lang="en-GB" sz="1400" baseline="-25000" dirty="0">
                <a:effectLst/>
                <a:latin typeface="Times New Roman" panose="02020603050405020304" pitchFamily="18" charset="0"/>
                <a:ea typeface="Calibri" panose="020F0502020204030204" pitchFamily="34" charset="0"/>
              </a:rPr>
              <a:t>3</a:t>
            </a:r>
            <a:r>
              <a:rPr lang="en-GB" sz="1400" dirty="0">
                <a:effectLst/>
                <a:latin typeface="Times New Roman" panose="02020603050405020304" pitchFamily="18" charset="0"/>
                <a:ea typeface="Calibri" panose="020F0502020204030204" pitchFamily="34" charset="0"/>
              </a:rPr>
              <a:t>: Performance Appraisal</a:t>
            </a:r>
            <a:r>
              <a:rPr lang="en-GB" sz="1400" baseline="-25000" dirty="0">
                <a:effectLst/>
                <a:latin typeface="Times New Roman" panose="02020603050405020304" pitchFamily="18" charset="0"/>
                <a:ea typeface="Calibri" panose="020F0502020204030204" pitchFamily="34" charset="0"/>
              </a:rPr>
              <a:t>, </a:t>
            </a:r>
            <a:r>
              <a:rPr lang="en-US" sz="1400" baseline="-25000" dirty="0">
                <a:latin typeface="Calibri" panose="020F0502020204030204" pitchFamily="34" charset="0"/>
                <a:ea typeface="Calibri" panose="020F0502020204030204" pitchFamily="34" charset="0"/>
              </a:rPr>
              <a:t> </a:t>
            </a:r>
            <a:r>
              <a:rPr lang="en-GB" sz="1400" dirty="0">
                <a:effectLst/>
                <a:latin typeface="Times New Roman" panose="02020603050405020304" pitchFamily="18" charset="0"/>
                <a:ea typeface="Calibri" panose="020F0502020204030204" pitchFamily="34" charset="0"/>
              </a:rPr>
              <a:t>X</a:t>
            </a:r>
            <a:r>
              <a:rPr lang="en-GB" sz="1400" baseline="-25000" dirty="0">
                <a:effectLst/>
                <a:latin typeface="Times New Roman" panose="02020603050405020304" pitchFamily="18" charset="0"/>
                <a:ea typeface="Calibri" panose="020F0502020204030204" pitchFamily="34" charset="0"/>
              </a:rPr>
              <a:t>4</a:t>
            </a:r>
            <a:r>
              <a:rPr lang="en-GB" sz="1400" dirty="0">
                <a:effectLst/>
                <a:latin typeface="Times New Roman" panose="02020603050405020304" pitchFamily="18" charset="0"/>
                <a:ea typeface="Calibri" panose="020F0502020204030204" pitchFamily="34" charset="0"/>
              </a:rPr>
              <a:t>: Compensation and Benefits</a:t>
            </a:r>
            <a:r>
              <a:rPr lang="en-GB" sz="1400" baseline="-25000" dirty="0">
                <a:effectLst/>
                <a:latin typeface="Times New Roman" panose="02020603050405020304" pitchFamily="18" charset="0"/>
                <a:ea typeface="Calibri" panose="020F0502020204030204" pitchFamily="34" charset="0"/>
              </a:rPr>
              <a:t>,</a:t>
            </a:r>
            <a:r>
              <a:rPr lang="en-US" sz="1400" baseline="-25000" dirty="0">
                <a:latin typeface="Calibri" panose="020F0502020204030204" pitchFamily="34" charset="0"/>
                <a:ea typeface="Calibri" panose="020F0502020204030204" pitchFamily="34" charset="0"/>
              </a:rPr>
              <a:t> </a:t>
            </a:r>
            <a:r>
              <a:rPr lang="en-GB" sz="1400" kern="0" dirty="0">
                <a:effectLst/>
                <a:latin typeface="Times New Roman" panose="02020603050405020304" pitchFamily="18" charset="0"/>
                <a:ea typeface="Calibri" panose="020F0502020204030204" pitchFamily="34" charset="0"/>
              </a:rPr>
              <a:t>With coefficients α</a:t>
            </a:r>
            <a:r>
              <a:rPr lang="en-GB" sz="1400" kern="0" baseline="-25000" dirty="0">
                <a:effectLst/>
                <a:latin typeface="Times New Roman" panose="02020603050405020304" pitchFamily="18" charset="0"/>
                <a:ea typeface="Calibri" panose="020F0502020204030204" pitchFamily="34" charset="0"/>
              </a:rPr>
              <a:t>1, </a:t>
            </a:r>
            <a:r>
              <a:rPr lang="en-GB" sz="1400" kern="0" dirty="0">
                <a:effectLst/>
                <a:latin typeface="Times New Roman" panose="02020603050405020304" pitchFamily="18" charset="0"/>
                <a:ea typeface="Calibri" panose="020F0502020204030204" pitchFamily="34" charset="0"/>
              </a:rPr>
              <a:t>α</a:t>
            </a:r>
            <a:r>
              <a:rPr lang="en-GB" sz="1400" kern="0" baseline="-25000" dirty="0">
                <a:effectLst/>
                <a:latin typeface="Times New Roman" panose="02020603050405020304" pitchFamily="18" charset="0"/>
                <a:ea typeface="Calibri" panose="020F0502020204030204" pitchFamily="34" charset="0"/>
              </a:rPr>
              <a:t>2,</a:t>
            </a:r>
            <a:r>
              <a:rPr lang="en-GB" sz="1400" kern="0" dirty="0">
                <a:effectLst/>
                <a:latin typeface="Times New Roman" panose="02020603050405020304" pitchFamily="18" charset="0"/>
                <a:ea typeface="Calibri" panose="020F0502020204030204" pitchFamily="34" charset="0"/>
              </a:rPr>
              <a:t> α</a:t>
            </a:r>
            <a:r>
              <a:rPr lang="en-GB" sz="1400" kern="0" baseline="-25000" dirty="0">
                <a:effectLst/>
                <a:latin typeface="Times New Roman" panose="02020603050405020304" pitchFamily="18" charset="0"/>
                <a:ea typeface="Calibri" panose="020F0502020204030204" pitchFamily="34" charset="0"/>
              </a:rPr>
              <a:t>3</a:t>
            </a:r>
            <a:r>
              <a:rPr lang="en-GB" sz="1400" kern="0" dirty="0">
                <a:effectLst/>
                <a:latin typeface="Times New Roman" panose="02020603050405020304" pitchFamily="18" charset="0"/>
                <a:ea typeface="Calibri" panose="020F0502020204030204" pitchFamily="34" charset="0"/>
              </a:rPr>
              <a:t>, and α</a:t>
            </a:r>
            <a:r>
              <a:rPr lang="en-GB" sz="1400" kern="0" baseline="-25000" dirty="0">
                <a:effectLst/>
                <a:latin typeface="Times New Roman" panose="02020603050405020304" pitchFamily="18" charset="0"/>
                <a:ea typeface="Calibri" panose="020F0502020204030204" pitchFamily="34" charset="0"/>
              </a:rPr>
              <a:t>4 </a:t>
            </a:r>
            <a:r>
              <a:rPr lang="en-GB" sz="1400" kern="0" dirty="0">
                <a:effectLst/>
                <a:latin typeface="Times New Roman" panose="02020603050405020304" pitchFamily="18" charset="0"/>
                <a:ea typeface="Calibri" panose="020F0502020204030204" pitchFamily="34" charset="0"/>
              </a:rPr>
              <a:t>respectively</a:t>
            </a:r>
            <a:endParaRPr lang="fr-FR" sz="1800" dirty="0"/>
          </a:p>
        </p:txBody>
      </p:sp>
      <p:sp>
        <p:nvSpPr>
          <p:cNvPr id="4" name="Date Placeholder 3">
            <a:extLst>
              <a:ext uri="{FF2B5EF4-FFF2-40B4-BE49-F238E27FC236}">
                <a16:creationId xmlns:a16="http://schemas.microsoft.com/office/drawing/2014/main" id="{46AA247C-058B-E471-E734-1A95864E3FD1}"/>
              </a:ext>
            </a:extLst>
          </p:cNvPr>
          <p:cNvSpPr>
            <a:spLocks noGrp="1"/>
          </p:cNvSpPr>
          <p:nvPr>
            <p:ph type="dt" sz="half" idx="10"/>
          </p:nvPr>
        </p:nvSpPr>
        <p:spPr/>
        <p:txBody>
          <a:bodyPr/>
          <a:lstStyle/>
          <a:p>
            <a:fld id="{B85A67A2-80DE-43C6-9612-2D1607449B8F}" type="datetime1">
              <a:rPr lang="en-US" smtClean="0"/>
              <a:t>1/13/2024</a:t>
            </a:fld>
            <a:endParaRPr lang="fr-FR"/>
          </a:p>
        </p:txBody>
      </p:sp>
      <p:sp>
        <p:nvSpPr>
          <p:cNvPr id="6" name="Slide Number Placeholder 5">
            <a:extLst>
              <a:ext uri="{FF2B5EF4-FFF2-40B4-BE49-F238E27FC236}">
                <a16:creationId xmlns:a16="http://schemas.microsoft.com/office/drawing/2014/main" id="{D66C7308-07FD-3B88-2D61-E7AA9A702805}"/>
              </a:ext>
            </a:extLst>
          </p:cNvPr>
          <p:cNvSpPr>
            <a:spLocks noGrp="1"/>
          </p:cNvSpPr>
          <p:nvPr>
            <p:ph type="sldNum" sz="quarter" idx="12"/>
          </p:nvPr>
        </p:nvSpPr>
        <p:spPr/>
        <p:txBody>
          <a:bodyPr/>
          <a:lstStyle/>
          <a:p>
            <a:fld id="{3AC71353-7D67-4896-B7E7-1C7B386DE4DC}" type="slidenum">
              <a:rPr lang="fr-FR" smtClean="0"/>
              <a:t>16</a:t>
            </a:fld>
            <a:endParaRPr lang="fr-FR"/>
          </a:p>
        </p:txBody>
      </p:sp>
    </p:spTree>
    <p:extLst>
      <p:ext uri="{BB962C8B-B14F-4D97-AF65-F5344CB8AC3E}">
        <p14:creationId xmlns:p14="http://schemas.microsoft.com/office/powerpoint/2010/main" val="3482659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25BFF7-4896-70DE-2A0B-24B291D116EB}"/>
              </a:ext>
            </a:extLst>
          </p:cNvPr>
          <p:cNvSpPr>
            <a:spLocks noGrp="1"/>
          </p:cNvSpPr>
          <p:nvPr>
            <p:ph type="title"/>
          </p:nvPr>
        </p:nvSpPr>
        <p:spPr/>
        <p:txBody>
          <a:bodyPr/>
          <a:lstStyle/>
          <a:p>
            <a:r>
              <a:rPr lang="en-GB" dirty="0"/>
              <a:t>References (1)</a:t>
            </a:r>
            <a:endParaRPr lang="fr-FR" dirty="0"/>
          </a:p>
        </p:txBody>
      </p:sp>
      <p:sp>
        <p:nvSpPr>
          <p:cNvPr id="3" name="Espace réservé du contenu 2">
            <a:extLst>
              <a:ext uri="{FF2B5EF4-FFF2-40B4-BE49-F238E27FC236}">
                <a16:creationId xmlns:a16="http://schemas.microsoft.com/office/drawing/2014/main" id="{1FFE4E16-50BE-8CC5-47A7-F7926F4518D8}"/>
              </a:ext>
            </a:extLst>
          </p:cNvPr>
          <p:cNvSpPr>
            <a:spLocks noGrp="1"/>
          </p:cNvSpPr>
          <p:nvPr>
            <p:ph idx="1"/>
          </p:nvPr>
        </p:nvSpPr>
        <p:spPr/>
        <p:txBody>
          <a:bodyPr>
            <a:normAutofit fontScale="92500"/>
          </a:bodyPr>
          <a:lstStyle/>
          <a:p>
            <a:pPr marL="342900" marR="0" lvl="0" indent="-342900" algn="just" fontAlgn="base">
              <a:lnSpc>
                <a:spcPct val="200000"/>
              </a:lnSpc>
              <a:spcBef>
                <a:spcPts val="0"/>
              </a:spcBef>
              <a:spcAft>
                <a:spcPts val="0"/>
              </a:spcAft>
              <a:tabLst>
                <a:tab pos="457200" algn="l"/>
              </a:tabLst>
            </a:pPr>
            <a:r>
              <a:rPr lang="en-US" sz="1800" dirty="0">
                <a:effectLst/>
                <a:latin typeface="Times New Roman" panose="02020603050405020304" pitchFamily="18" charset="0"/>
                <a:ea typeface="Times New Roman" panose="02020603050405020304" pitchFamily="18" charset="0"/>
              </a:rPr>
              <a:t>Non-Governmental Organization (NGO) at Sud-Ouest, Cameroon - Page #2 | VYMaps.com. (n.d.). </a:t>
            </a:r>
            <a:r>
              <a:rPr lang="en-US" sz="1800" u="sng" dirty="0">
                <a:solidFill>
                  <a:srgbClr val="0000FF"/>
                </a:solidFill>
                <a:effectLst/>
                <a:latin typeface="Times New Roman" panose="02020603050405020304" pitchFamily="18" charset="0"/>
                <a:ea typeface="Times New Roman" panose="02020603050405020304" pitchFamily="18" charset="0"/>
                <a:hlinkClick r:id="rId2"/>
              </a:rPr>
              <a:t>https://vymaps.com/CM/Southwest/non-governmental-organization-ngo/2/</a:t>
            </a:r>
            <a:endParaRPr lang="en-US" sz="1800" dirty="0">
              <a:effectLst/>
              <a:latin typeface="Times New Roman" panose="02020603050405020304" pitchFamily="18" charset="0"/>
              <a:ea typeface="Times New Roman" panose="02020603050405020304" pitchFamily="18" charset="0"/>
            </a:endParaRPr>
          </a:p>
          <a:p>
            <a:pPr marL="342900" marR="0" lvl="0" indent="-342900">
              <a:lnSpc>
                <a:spcPct val="200000"/>
              </a:lnSpc>
              <a:spcBef>
                <a:spcPts val="0"/>
              </a:spcBef>
              <a:spcAft>
                <a:spcPts val="0"/>
              </a:spcAft>
              <a:tabLst>
                <a:tab pos="457200" algn="l"/>
              </a:tabLst>
            </a:pPr>
            <a:r>
              <a:rPr lang="en-US" sz="1800" i="1" dirty="0">
                <a:effectLst/>
                <a:latin typeface="Times New Roman" panose="02020603050405020304" pitchFamily="18" charset="0"/>
                <a:ea typeface="Times New Roman" panose="02020603050405020304" pitchFamily="18" charset="0"/>
              </a:rPr>
              <a:t>The effects of human resource management on employees’ performance at Cameroon Development Corporation (CDC) BOTA PALMS ESTATE - Research key</a:t>
            </a:r>
            <a:r>
              <a:rPr lang="en-US" sz="1800" dirty="0">
                <a:effectLst/>
                <a:latin typeface="Times New Roman" panose="02020603050405020304" pitchFamily="18" charset="0"/>
                <a:ea typeface="Times New Roman" panose="02020603050405020304" pitchFamily="18" charset="0"/>
              </a:rPr>
              <a:t>. (n.d.). Research Key. </a:t>
            </a:r>
            <a:r>
              <a:rPr lang="en-US" sz="1800" u="sng" dirty="0">
                <a:solidFill>
                  <a:srgbClr val="0000FF"/>
                </a:solidFill>
                <a:effectLst/>
                <a:latin typeface="Times New Roman" panose="02020603050405020304" pitchFamily="18" charset="0"/>
                <a:ea typeface="Times New Roman" panose="02020603050405020304" pitchFamily="18" charset="0"/>
                <a:hlinkClick r:id="rId3"/>
              </a:rPr>
              <a:t>https://www.researchkey.net/the-effects-of-human-resource-management-on-employees-performance-at-cameroon-development-corporation/</a:t>
            </a:r>
            <a:endParaRPr lang="en-US" sz="1800" dirty="0">
              <a:effectLst/>
              <a:latin typeface="Times New Roman" panose="02020603050405020304" pitchFamily="18" charset="0"/>
              <a:ea typeface="Times New Roman" panose="02020603050405020304" pitchFamily="18" charset="0"/>
            </a:endParaRPr>
          </a:p>
          <a:p>
            <a:pPr marL="342900" marR="0" lvl="0" indent="-342900">
              <a:lnSpc>
                <a:spcPct val="200000"/>
              </a:lnSpc>
              <a:spcBef>
                <a:spcPts val="0"/>
              </a:spcBef>
              <a:spcAft>
                <a:spcPts val="0"/>
              </a:spcAft>
              <a:tabLst>
                <a:tab pos="457200" algn="l"/>
              </a:tabLst>
            </a:pPr>
            <a:r>
              <a:rPr lang="en-US" sz="1800" dirty="0" err="1">
                <a:effectLst/>
                <a:latin typeface="Times New Roman" panose="02020603050405020304" pitchFamily="18" charset="0"/>
                <a:ea typeface="Times New Roman" panose="02020603050405020304" pitchFamily="18" charset="0"/>
              </a:rPr>
              <a:t>Phcs</a:t>
            </a:r>
            <a:r>
              <a:rPr lang="en-US" sz="1800" dirty="0">
                <a:effectLst/>
                <a:latin typeface="Times New Roman" panose="02020603050405020304" pitchFamily="18" charset="0"/>
                <a:ea typeface="Times New Roman" panose="02020603050405020304" pitchFamily="18" charset="0"/>
              </a:rPr>
              <a:t>, &amp; </a:t>
            </a:r>
            <a:r>
              <a:rPr lang="en-US" sz="1800" dirty="0" err="1">
                <a:effectLst/>
                <a:latin typeface="Times New Roman" panose="02020603050405020304" pitchFamily="18" charset="0"/>
                <a:ea typeface="Times New Roman" panose="02020603050405020304" pitchFamily="18" charset="0"/>
              </a:rPr>
              <a:t>Phcs</a:t>
            </a:r>
            <a:r>
              <a:rPr lang="en-US" sz="1800" dirty="0">
                <a:effectLst/>
                <a:latin typeface="Times New Roman" panose="02020603050405020304" pitchFamily="18" charset="0"/>
                <a:ea typeface="Times New Roman" panose="02020603050405020304" pitchFamily="18" charset="0"/>
              </a:rPr>
              <a:t>. (2022). The Impact Of Human Resource Management On Organizational Performance Of </a:t>
            </a:r>
            <a:r>
              <a:rPr lang="en-US" sz="1800" dirty="0" err="1">
                <a:effectLst/>
                <a:latin typeface="Times New Roman" panose="02020603050405020304" pitchFamily="18" charset="0"/>
                <a:ea typeface="Times New Roman" panose="02020603050405020304" pitchFamily="18" charset="0"/>
              </a:rPr>
              <a:t>Njieforbi</a:t>
            </a:r>
            <a:r>
              <a:rPr lang="en-US" sz="1800" dirty="0">
                <a:effectLst/>
                <a:latin typeface="Times New Roman" panose="02020603050405020304" pitchFamily="18" charset="0"/>
                <a:ea typeface="Times New Roman" panose="02020603050405020304" pitchFamily="18" charset="0"/>
              </a:rPr>
              <a:t> Company Ltd Buea. </a:t>
            </a:r>
            <a:r>
              <a:rPr lang="en-US" sz="1800" i="1" dirty="0">
                <a:effectLst/>
                <a:latin typeface="Times New Roman" panose="02020603050405020304" pitchFamily="18" charset="0"/>
                <a:ea typeface="Times New Roman" panose="02020603050405020304" pitchFamily="18" charset="0"/>
              </a:rPr>
              <a:t>Project House</a:t>
            </a:r>
            <a:r>
              <a:rPr lang="en-US" sz="1800" dirty="0">
                <a:effectLst/>
                <a:latin typeface="Times New Roman" panose="02020603050405020304" pitchFamily="18" charset="0"/>
                <a:ea typeface="Times New Roman" panose="02020603050405020304" pitchFamily="18" charset="0"/>
              </a:rPr>
              <a:t>. </a:t>
            </a:r>
            <a:r>
              <a:rPr lang="en-US" sz="1800" u="sng" dirty="0">
                <a:solidFill>
                  <a:srgbClr val="0000FF"/>
                </a:solidFill>
                <a:effectLst/>
                <a:latin typeface="Times New Roman" panose="02020603050405020304" pitchFamily="18" charset="0"/>
                <a:ea typeface="Times New Roman" panose="02020603050405020304" pitchFamily="18" charset="0"/>
                <a:hlinkClick r:id="rId4"/>
              </a:rPr>
              <a:t>https://project-house.net/human-resource-management-on-performance/</a:t>
            </a:r>
            <a:r>
              <a:rPr lang="en-US" sz="1800" dirty="0">
                <a:effectLst/>
                <a:latin typeface="Times New Roman" panose="02020603050405020304" pitchFamily="18" charset="0"/>
                <a:ea typeface="Times New Roman" panose="02020603050405020304" pitchFamily="18" charset="0"/>
              </a:rPr>
              <a:t> </a:t>
            </a:r>
          </a:p>
        </p:txBody>
      </p:sp>
      <p:sp>
        <p:nvSpPr>
          <p:cNvPr id="4" name="Date Placeholder 3">
            <a:extLst>
              <a:ext uri="{FF2B5EF4-FFF2-40B4-BE49-F238E27FC236}">
                <a16:creationId xmlns:a16="http://schemas.microsoft.com/office/drawing/2014/main" id="{EF701953-B9BF-65B1-56B2-935428E3E2AE}"/>
              </a:ext>
            </a:extLst>
          </p:cNvPr>
          <p:cNvSpPr>
            <a:spLocks noGrp="1"/>
          </p:cNvSpPr>
          <p:nvPr>
            <p:ph type="dt" sz="half" idx="10"/>
          </p:nvPr>
        </p:nvSpPr>
        <p:spPr/>
        <p:txBody>
          <a:bodyPr/>
          <a:lstStyle/>
          <a:p>
            <a:fld id="{82C822E8-A990-4304-AAB1-4201D9D43F8C}" type="datetime1">
              <a:rPr lang="en-US" smtClean="0"/>
              <a:t>1/13/2024</a:t>
            </a:fld>
            <a:endParaRPr lang="fr-FR"/>
          </a:p>
        </p:txBody>
      </p:sp>
      <p:sp>
        <p:nvSpPr>
          <p:cNvPr id="6" name="Slide Number Placeholder 5">
            <a:extLst>
              <a:ext uri="{FF2B5EF4-FFF2-40B4-BE49-F238E27FC236}">
                <a16:creationId xmlns:a16="http://schemas.microsoft.com/office/drawing/2014/main" id="{396345DF-DB35-F812-2C6D-76BF4F572FF1}"/>
              </a:ext>
            </a:extLst>
          </p:cNvPr>
          <p:cNvSpPr>
            <a:spLocks noGrp="1"/>
          </p:cNvSpPr>
          <p:nvPr>
            <p:ph type="sldNum" sz="quarter" idx="12"/>
          </p:nvPr>
        </p:nvSpPr>
        <p:spPr/>
        <p:txBody>
          <a:bodyPr/>
          <a:lstStyle/>
          <a:p>
            <a:fld id="{3AC71353-7D67-4896-B7E7-1C7B386DE4DC}" type="slidenum">
              <a:rPr lang="fr-FR" smtClean="0"/>
              <a:t>17</a:t>
            </a:fld>
            <a:endParaRPr lang="fr-FR"/>
          </a:p>
        </p:txBody>
      </p:sp>
    </p:spTree>
    <p:extLst>
      <p:ext uri="{BB962C8B-B14F-4D97-AF65-F5344CB8AC3E}">
        <p14:creationId xmlns:p14="http://schemas.microsoft.com/office/powerpoint/2010/main" val="1510667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25BFF7-4896-70DE-2A0B-24B291D116EB}"/>
              </a:ext>
            </a:extLst>
          </p:cNvPr>
          <p:cNvSpPr>
            <a:spLocks noGrp="1"/>
          </p:cNvSpPr>
          <p:nvPr>
            <p:ph type="title"/>
          </p:nvPr>
        </p:nvSpPr>
        <p:spPr/>
        <p:txBody>
          <a:bodyPr/>
          <a:lstStyle/>
          <a:p>
            <a:r>
              <a:rPr lang="en-GB" dirty="0"/>
              <a:t>References (2)</a:t>
            </a:r>
            <a:endParaRPr lang="fr-FR" dirty="0"/>
          </a:p>
        </p:txBody>
      </p:sp>
      <p:sp>
        <p:nvSpPr>
          <p:cNvPr id="3" name="Espace réservé du contenu 2">
            <a:extLst>
              <a:ext uri="{FF2B5EF4-FFF2-40B4-BE49-F238E27FC236}">
                <a16:creationId xmlns:a16="http://schemas.microsoft.com/office/drawing/2014/main" id="{1FFE4E16-50BE-8CC5-47A7-F7926F4518D8}"/>
              </a:ext>
            </a:extLst>
          </p:cNvPr>
          <p:cNvSpPr>
            <a:spLocks noGrp="1"/>
          </p:cNvSpPr>
          <p:nvPr>
            <p:ph idx="1"/>
          </p:nvPr>
        </p:nvSpPr>
        <p:spPr/>
        <p:txBody>
          <a:bodyPr>
            <a:normAutofit fontScale="70000" lnSpcReduction="20000"/>
          </a:bodyPr>
          <a:lstStyle/>
          <a:p>
            <a:pPr marL="342900" lvl="0" indent="-342900" algn="just" fontAlgn="base">
              <a:lnSpc>
                <a:spcPct val="200000"/>
              </a:lnSpc>
              <a:tabLst>
                <a:tab pos="457200" algn="l"/>
              </a:tabLst>
            </a:pPr>
            <a:r>
              <a:rPr lang="en-US" sz="1800" dirty="0" err="1">
                <a:solidFill>
                  <a:srgbClr val="000000"/>
                </a:solidFill>
                <a:effectLst/>
                <a:latin typeface="Times New Roman" panose="02020603050405020304" pitchFamily="18" charset="0"/>
                <a:ea typeface="Times New Roman" panose="02020603050405020304" pitchFamily="18" charset="0"/>
              </a:rPr>
              <a:t>Gisma</a:t>
            </a:r>
            <a:r>
              <a:rPr lang="en-US" sz="1800" dirty="0">
                <a:solidFill>
                  <a:srgbClr val="000000"/>
                </a:solidFill>
                <a:effectLst/>
                <a:latin typeface="Times New Roman" panose="02020603050405020304" pitchFamily="18" charset="0"/>
                <a:ea typeface="Times New Roman" panose="02020603050405020304" pitchFamily="18" charset="0"/>
              </a:rPr>
              <a:t> University of Applied Sciences. (2023, June 7). The importance of Human Resource Management. </a:t>
            </a:r>
            <a:r>
              <a:rPr lang="en-US" sz="1800" dirty="0" err="1">
                <a:solidFill>
                  <a:srgbClr val="000000"/>
                </a:solidFill>
                <a:effectLst/>
                <a:latin typeface="Times New Roman" panose="02020603050405020304" pitchFamily="18" charset="0"/>
                <a:ea typeface="Times New Roman" panose="02020603050405020304" pitchFamily="18" charset="0"/>
              </a:rPr>
              <a:t>en</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u="sng" dirty="0">
                <a:solidFill>
                  <a:srgbClr val="1155CC"/>
                </a:solidFill>
                <a:effectLst/>
                <a:latin typeface="Times New Roman" panose="02020603050405020304" pitchFamily="18" charset="0"/>
                <a:ea typeface="Times New Roman" panose="02020603050405020304" pitchFamily="18" charset="0"/>
                <a:hlinkClick r:id="rId2"/>
              </a:rPr>
              <a:t>https://www.gisma.com/blog/the-importance-of-human-resource-management</a:t>
            </a:r>
            <a:endParaRPr lang="fr-FR" sz="1800" dirty="0">
              <a:effectLst/>
              <a:latin typeface="Times New Roman" panose="02020603050405020304" pitchFamily="18" charset="0"/>
              <a:ea typeface="Times New Roman" panose="02020603050405020304" pitchFamily="18" charset="0"/>
            </a:endParaRPr>
          </a:p>
          <a:p>
            <a:pPr marL="342900" lvl="0" indent="-342900" algn="just" fontAlgn="base">
              <a:lnSpc>
                <a:spcPct val="200000"/>
              </a:lnSpc>
              <a:tabLst>
                <a:tab pos="457200" algn="l"/>
              </a:tabLst>
            </a:pPr>
            <a:r>
              <a:rPr lang="en-US" sz="1800" dirty="0">
                <a:solidFill>
                  <a:srgbClr val="000000"/>
                </a:solidFill>
                <a:effectLst/>
                <a:latin typeface="Times New Roman" panose="02020603050405020304" pitchFamily="18" charset="0"/>
                <a:ea typeface="Times New Roman" panose="02020603050405020304" pitchFamily="18" charset="0"/>
              </a:rPr>
              <a:t>Hiltrop, J. (1996). The impact of human resource management on organizational performance: Theory and research. European Management Journal, 14(6), 628–637. </a:t>
            </a:r>
            <a:r>
              <a:rPr lang="en-US" sz="1800" u="sng" dirty="0">
                <a:solidFill>
                  <a:srgbClr val="1155CC"/>
                </a:solidFill>
                <a:effectLst/>
                <a:latin typeface="Times New Roman" panose="02020603050405020304" pitchFamily="18" charset="0"/>
                <a:ea typeface="Times New Roman" panose="02020603050405020304" pitchFamily="18" charset="0"/>
                <a:hlinkClick r:id="rId3"/>
              </a:rPr>
              <a:t>https://doi.org/10.1016/s0263-2373(96)00059-x</a:t>
            </a:r>
            <a:endParaRPr lang="fr-FR" sz="1800" dirty="0">
              <a:effectLst/>
              <a:latin typeface="Times New Roman" panose="02020603050405020304" pitchFamily="18" charset="0"/>
              <a:ea typeface="Times New Roman" panose="02020603050405020304" pitchFamily="18" charset="0"/>
            </a:endParaRPr>
          </a:p>
          <a:p>
            <a:r>
              <a:rPr lang="en-US"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Huemann</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M., Keegan, A., &amp; Turner, J. R. (2007). Human resource management in the project-oriented company: A review. International Journal of Project Management, 25(3), 315–323. </a:t>
            </a:r>
            <a:r>
              <a:rPr lang="en-US" sz="1800" u="sng" dirty="0">
                <a:solidFill>
                  <a:srgbClr val="1155CC"/>
                </a:solidFill>
                <a:effectLst/>
                <a:latin typeface="Calibri" panose="020F0502020204030204" pitchFamily="34" charset="0"/>
                <a:ea typeface="Calibri" panose="020F0502020204030204" pitchFamily="34" charset="0"/>
                <a:cs typeface="Times New Roman" panose="02020603050405020304" pitchFamily="18" charset="0"/>
                <a:hlinkClick r:id="rId4"/>
              </a:rPr>
              <a:t>https://doi.org/10.1016/j.ijproman.2006.10.001</a:t>
            </a:r>
            <a:endParaRPr lang="en-US" sz="1800" u="sng" dirty="0">
              <a:solidFill>
                <a:srgbClr val="1155CC"/>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fontAlgn="base">
              <a:lnSpc>
                <a:spcPct val="200000"/>
              </a:lnSpc>
              <a:tabLst>
                <a:tab pos="457200" algn="l"/>
              </a:tabLst>
            </a:pPr>
            <a:r>
              <a:rPr lang="en-US" sz="1800" dirty="0">
                <a:solidFill>
                  <a:srgbClr val="000000"/>
                </a:solidFill>
                <a:effectLst/>
                <a:latin typeface="Times New Roman" panose="02020603050405020304" pitchFamily="18" charset="0"/>
                <a:ea typeface="Times New Roman" panose="02020603050405020304" pitchFamily="18" charset="0"/>
              </a:rPr>
              <a:t>Becker, B. E., &amp; Gerhart, B. (1996). The impact of human resource management on organizational performance: Progress and Prospects. Academy of Management Journal, 39(4), 779–801. </a:t>
            </a:r>
            <a:r>
              <a:rPr lang="en-US" sz="1800" u="sng" dirty="0">
                <a:solidFill>
                  <a:srgbClr val="1155CC"/>
                </a:solidFill>
                <a:effectLst/>
                <a:latin typeface="Times New Roman" panose="02020603050405020304" pitchFamily="18" charset="0"/>
                <a:ea typeface="Times New Roman" panose="02020603050405020304" pitchFamily="18" charset="0"/>
                <a:hlinkClick r:id="rId5"/>
              </a:rPr>
              <a:t>https://doi.org/10.5465/256712</a:t>
            </a:r>
            <a:endParaRPr lang="fr-FR" sz="1800" dirty="0">
              <a:effectLst/>
              <a:latin typeface="Times New Roman" panose="02020603050405020304" pitchFamily="18" charset="0"/>
              <a:ea typeface="Times New Roman" panose="02020603050405020304" pitchFamily="18" charset="0"/>
            </a:endParaRPr>
          </a:p>
          <a:p>
            <a:pPr marL="342900" lvl="0" indent="-342900" algn="just" fontAlgn="base">
              <a:lnSpc>
                <a:spcPct val="200000"/>
              </a:lnSpc>
              <a:tabLst>
                <a:tab pos="457200" algn="l"/>
              </a:tabLst>
            </a:pPr>
            <a:r>
              <a:rPr lang="en-US" sz="1800" dirty="0">
                <a:solidFill>
                  <a:srgbClr val="000000"/>
                </a:solidFill>
                <a:effectLst/>
                <a:latin typeface="Times New Roman" panose="02020603050405020304" pitchFamily="18" charset="0"/>
                <a:ea typeface="Times New Roman" panose="02020603050405020304" pitchFamily="18" charset="0"/>
              </a:rPr>
              <a:t>Nkomo, S. M. (1987). Human resource planning and organization performance: An exploratory analysis. Strategic Management Journal, 8(4), 387–392. </a:t>
            </a:r>
            <a:r>
              <a:rPr lang="en-US" sz="1800" u="sng" dirty="0">
                <a:solidFill>
                  <a:srgbClr val="1155CC"/>
                </a:solidFill>
                <a:effectLst/>
                <a:latin typeface="Times New Roman" panose="02020603050405020304" pitchFamily="18" charset="0"/>
                <a:ea typeface="Times New Roman" panose="02020603050405020304" pitchFamily="18" charset="0"/>
                <a:hlinkClick r:id="rId6"/>
              </a:rPr>
              <a:t>https://doi.org/10.1002/smj.4250080408</a:t>
            </a:r>
            <a:endParaRPr lang="fr-FR" sz="1800" dirty="0">
              <a:effectLst/>
              <a:latin typeface="Times New Roman" panose="02020603050405020304" pitchFamily="18" charset="0"/>
              <a:ea typeface="Times New Roman" panose="02020603050405020304" pitchFamily="18" charset="0"/>
            </a:endParaRPr>
          </a:p>
          <a:p>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Cooke‐Davies, T. (2002). The “real” success factors on projects. International Journal of Project Management, 20(3), 185–190. </a:t>
            </a:r>
            <a:r>
              <a:rPr lang="en-US" sz="1800" u="sng" dirty="0">
                <a:solidFill>
                  <a:srgbClr val="1155CC"/>
                </a:solidFill>
                <a:effectLst/>
                <a:latin typeface="Calibri" panose="020F0502020204030204" pitchFamily="34" charset="0"/>
                <a:ea typeface="Calibri" panose="020F0502020204030204" pitchFamily="34" charset="0"/>
                <a:cs typeface="Times New Roman" panose="02020603050405020304" pitchFamily="18" charset="0"/>
                <a:hlinkClick r:id="rId7"/>
              </a:rPr>
              <a:t>https://doi.org/10.1016/s0263-7863(01)00067-9</a:t>
            </a:r>
            <a:endParaRPr lang="fr-FR" dirty="0"/>
          </a:p>
        </p:txBody>
      </p:sp>
      <p:sp>
        <p:nvSpPr>
          <p:cNvPr id="4" name="Date Placeholder 3">
            <a:extLst>
              <a:ext uri="{FF2B5EF4-FFF2-40B4-BE49-F238E27FC236}">
                <a16:creationId xmlns:a16="http://schemas.microsoft.com/office/drawing/2014/main" id="{EF701953-B9BF-65B1-56B2-935428E3E2AE}"/>
              </a:ext>
            </a:extLst>
          </p:cNvPr>
          <p:cNvSpPr>
            <a:spLocks noGrp="1"/>
          </p:cNvSpPr>
          <p:nvPr>
            <p:ph type="dt" sz="half" idx="10"/>
          </p:nvPr>
        </p:nvSpPr>
        <p:spPr/>
        <p:txBody>
          <a:bodyPr/>
          <a:lstStyle/>
          <a:p>
            <a:fld id="{82C822E8-A990-4304-AAB1-4201D9D43F8C}" type="datetime1">
              <a:rPr lang="en-US" smtClean="0"/>
              <a:t>1/13/2024</a:t>
            </a:fld>
            <a:endParaRPr lang="fr-FR"/>
          </a:p>
        </p:txBody>
      </p:sp>
      <p:sp>
        <p:nvSpPr>
          <p:cNvPr id="6" name="Slide Number Placeholder 5">
            <a:extLst>
              <a:ext uri="{FF2B5EF4-FFF2-40B4-BE49-F238E27FC236}">
                <a16:creationId xmlns:a16="http://schemas.microsoft.com/office/drawing/2014/main" id="{396345DF-DB35-F812-2C6D-76BF4F572FF1}"/>
              </a:ext>
            </a:extLst>
          </p:cNvPr>
          <p:cNvSpPr>
            <a:spLocks noGrp="1"/>
          </p:cNvSpPr>
          <p:nvPr>
            <p:ph type="sldNum" sz="quarter" idx="12"/>
          </p:nvPr>
        </p:nvSpPr>
        <p:spPr/>
        <p:txBody>
          <a:bodyPr/>
          <a:lstStyle/>
          <a:p>
            <a:fld id="{3AC71353-7D67-4896-B7E7-1C7B386DE4DC}" type="slidenum">
              <a:rPr lang="fr-FR" smtClean="0"/>
              <a:t>18</a:t>
            </a:fld>
            <a:endParaRPr lang="fr-FR"/>
          </a:p>
        </p:txBody>
      </p:sp>
    </p:spTree>
    <p:extLst>
      <p:ext uri="{BB962C8B-B14F-4D97-AF65-F5344CB8AC3E}">
        <p14:creationId xmlns:p14="http://schemas.microsoft.com/office/powerpoint/2010/main" val="5332428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25BFF7-4896-70DE-2A0B-24B291D116EB}"/>
              </a:ext>
            </a:extLst>
          </p:cNvPr>
          <p:cNvSpPr>
            <a:spLocks noGrp="1"/>
          </p:cNvSpPr>
          <p:nvPr>
            <p:ph type="title"/>
          </p:nvPr>
        </p:nvSpPr>
        <p:spPr/>
        <p:txBody>
          <a:bodyPr/>
          <a:lstStyle/>
          <a:p>
            <a:r>
              <a:rPr lang="en-GB" dirty="0"/>
              <a:t>References (3)</a:t>
            </a:r>
            <a:endParaRPr lang="fr-FR" dirty="0"/>
          </a:p>
        </p:txBody>
      </p:sp>
      <p:sp>
        <p:nvSpPr>
          <p:cNvPr id="3" name="Espace réservé du contenu 2">
            <a:extLst>
              <a:ext uri="{FF2B5EF4-FFF2-40B4-BE49-F238E27FC236}">
                <a16:creationId xmlns:a16="http://schemas.microsoft.com/office/drawing/2014/main" id="{1FFE4E16-50BE-8CC5-47A7-F7926F4518D8}"/>
              </a:ext>
            </a:extLst>
          </p:cNvPr>
          <p:cNvSpPr>
            <a:spLocks noGrp="1"/>
          </p:cNvSpPr>
          <p:nvPr>
            <p:ph idx="1"/>
          </p:nvPr>
        </p:nvSpPr>
        <p:spPr/>
        <p:txBody>
          <a:bodyPr>
            <a:normAutofit fontScale="62500" lnSpcReduction="20000"/>
          </a:bodyPr>
          <a:lstStyle/>
          <a:p>
            <a:pPr marL="342900" lvl="0" indent="-342900" algn="just" fontAlgn="base">
              <a:lnSpc>
                <a:spcPct val="200000"/>
              </a:lnSpc>
              <a:tabLst>
                <a:tab pos="457200" algn="l"/>
              </a:tabLst>
            </a:pPr>
            <a:r>
              <a:rPr lang="en-US" sz="1800" dirty="0">
                <a:solidFill>
                  <a:srgbClr val="000000"/>
                </a:solidFill>
                <a:effectLst/>
                <a:latin typeface="Times New Roman" panose="02020603050405020304" pitchFamily="18" charset="0"/>
                <a:ea typeface="Times New Roman" panose="02020603050405020304" pitchFamily="18" charset="0"/>
              </a:rPr>
              <a:t>Team building and project success Abdulaziz A </a:t>
            </a:r>
            <a:r>
              <a:rPr lang="en-US" sz="1800" dirty="0" err="1">
                <a:solidFill>
                  <a:srgbClr val="000000"/>
                </a:solidFill>
                <a:effectLst/>
                <a:latin typeface="Times New Roman" panose="02020603050405020304" pitchFamily="18" charset="0"/>
                <a:ea typeface="Times New Roman" panose="02020603050405020304" pitchFamily="18" charset="0"/>
              </a:rPr>
              <a:t>Bubshait</a:t>
            </a:r>
            <a:r>
              <a:rPr lang="en-US" sz="1800" dirty="0">
                <a:solidFill>
                  <a:srgbClr val="000000"/>
                </a:solidFill>
                <a:effectLst/>
                <a:latin typeface="Times New Roman" panose="02020603050405020304" pitchFamily="18" charset="0"/>
                <a:ea typeface="Times New Roman" panose="02020603050405020304" pitchFamily="18" charset="0"/>
              </a:rPr>
              <a:t>; Gulam Farooq Cost Engineering; Jul 1999; 41, 7; ABI/INFORM Global pg. 34</a:t>
            </a:r>
            <a:endParaRPr lang="fr-FR" sz="1800" dirty="0">
              <a:effectLst/>
              <a:latin typeface="Times New Roman" panose="02020603050405020304" pitchFamily="18" charset="0"/>
              <a:ea typeface="Times New Roman" panose="02020603050405020304" pitchFamily="18" charset="0"/>
            </a:endParaRPr>
          </a:p>
          <a:p>
            <a:pPr marL="342900" lvl="0" indent="-342900" algn="just" fontAlgn="base">
              <a:lnSpc>
                <a:spcPct val="200000"/>
              </a:lnSpc>
              <a:tabLst>
                <a:tab pos="457200" algn="l"/>
              </a:tabLst>
            </a:pPr>
            <a:r>
              <a:rPr lang="en-US" sz="1800" dirty="0">
                <a:solidFill>
                  <a:srgbClr val="000000"/>
                </a:solidFill>
                <a:effectLst/>
                <a:latin typeface="Times New Roman" panose="02020603050405020304" pitchFamily="18" charset="0"/>
                <a:ea typeface="Times New Roman" panose="02020603050405020304" pitchFamily="18" charset="0"/>
              </a:rPr>
              <a:t>Suhonen, M., &amp; </a:t>
            </a:r>
            <a:r>
              <a:rPr lang="en-US" sz="1800" dirty="0" err="1">
                <a:solidFill>
                  <a:srgbClr val="000000"/>
                </a:solidFill>
                <a:effectLst/>
                <a:latin typeface="Times New Roman" panose="02020603050405020304" pitchFamily="18" charset="0"/>
                <a:ea typeface="Times New Roman" panose="02020603050405020304" pitchFamily="18" charset="0"/>
              </a:rPr>
              <a:t>Paasivaara</a:t>
            </a:r>
            <a:r>
              <a:rPr lang="en-US" sz="1800" dirty="0">
                <a:solidFill>
                  <a:srgbClr val="000000"/>
                </a:solidFill>
                <a:effectLst/>
                <a:latin typeface="Times New Roman" panose="02020603050405020304" pitchFamily="18" charset="0"/>
                <a:ea typeface="Times New Roman" panose="02020603050405020304" pitchFamily="18" charset="0"/>
              </a:rPr>
              <a:t>, L. (2011). Factors of human capital related to project success in health care work units. Journal of Nursing Management, 19(2), 246–253. </a:t>
            </a:r>
            <a:r>
              <a:rPr lang="en-US" sz="1800" u="sng" dirty="0">
                <a:solidFill>
                  <a:srgbClr val="1155CC"/>
                </a:solidFill>
                <a:effectLst/>
                <a:latin typeface="Times New Roman" panose="02020603050405020304" pitchFamily="18" charset="0"/>
                <a:ea typeface="Times New Roman" panose="02020603050405020304" pitchFamily="18" charset="0"/>
                <a:hlinkClick r:id="rId2"/>
              </a:rPr>
              <a:t>https://doi.org/10.1111/j.1365-2834.2011.01215.x</a:t>
            </a:r>
            <a:endParaRPr lang="fr-FR" sz="1800" dirty="0">
              <a:effectLst/>
              <a:latin typeface="Times New Roman" panose="02020603050405020304" pitchFamily="18" charset="0"/>
              <a:ea typeface="Times New Roman" panose="02020603050405020304" pitchFamily="18" charset="0"/>
            </a:endParaRPr>
          </a:p>
          <a:p>
            <a:pPr marL="342900" lvl="0" indent="-342900" algn="just" fontAlgn="base">
              <a:lnSpc>
                <a:spcPct val="200000"/>
              </a:lnSpc>
              <a:tabLst>
                <a:tab pos="457200" algn="l"/>
              </a:tabLst>
            </a:pPr>
            <a:r>
              <a:rPr lang="en-US" sz="1800" dirty="0">
                <a:solidFill>
                  <a:srgbClr val="000000"/>
                </a:solidFill>
                <a:effectLst/>
                <a:latin typeface="Times New Roman" panose="02020603050405020304" pitchFamily="18" charset="0"/>
                <a:ea typeface="Times New Roman" panose="02020603050405020304" pitchFamily="18" charset="0"/>
              </a:rPr>
              <a:t>Bell, E., &amp; Bryman, A. (2007). The Ethics of Management Research: An Exploratory Content analysis. British Journal of Management, 18(1), 63–77. </a:t>
            </a:r>
            <a:r>
              <a:rPr lang="en-US" sz="1800" u="sng" dirty="0">
                <a:solidFill>
                  <a:srgbClr val="1155CC"/>
                </a:solidFill>
                <a:effectLst/>
                <a:latin typeface="Times New Roman" panose="02020603050405020304" pitchFamily="18" charset="0"/>
                <a:ea typeface="Times New Roman" panose="02020603050405020304" pitchFamily="18" charset="0"/>
                <a:hlinkClick r:id="rId3"/>
              </a:rPr>
              <a:t>https://doi.org/10.1111/j.1467-8551.2006.00487.x</a:t>
            </a:r>
            <a:endParaRPr lang="fr-FR" sz="1800" dirty="0">
              <a:effectLst/>
              <a:latin typeface="Times New Roman" panose="02020603050405020304" pitchFamily="18" charset="0"/>
              <a:ea typeface="Times New Roman" panose="02020603050405020304" pitchFamily="18" charset="0"/>
            </a:endParaRPr>
          </a:p>
          <a:p>
            <a:pPr marL="342900" lvl="0" indent="-342900" algn="just" fontAlgn="base">
              <a:lnSpc>
                <a:spcPct val="200000"/>
              </a:lnSpc>
              <a:tabLst>
                <a:tab pos="457200" algn="l"/>
              </a:tabLst>
            </a:pPr>
            <a:r>
              <a:rPr lang="en-US" sz="1800" dirty="0">
                <a:solidFill>
                  <a:srgbClr val="000000"/>
                </a:solidFill>
                <a:effectLst/>
                <a:latin typeface="Times New Roman" panose="02020603050405020304" pitchFamily="18" charset="0"/>
                <a:ea typeface="Times New Roman" panose="02020603050405020304" pitchFamily="18" charset="0"/>
              </a:rPr>
              <a:t>Glaser, B.G. (2008) Doing Quantitative Grounded Theory. Sociology Press, Mill Valley. - References - Scientific Research Publishing. (n.d.). </a:t>
            </a:r>
            <a:r>
              <a:rPr lang="en-US" sz="1800" u="sng" dirty="0">
                <a:solidFill>
                  <a:srgbClr val="1155CC"/>
                </a:solidFill>
                <a:effectLst/>
                <a:latin typeface="Times New Roman" panose="02020603050405020304" pitchFamily="18" charset="0"/>
                <a:ea typeface="Times New Roman" panose="02020603050405020304" pitchFamily="18" charset="0"/>
                <a:hlinkClick r:id="rId4"/>
              </a:rPr>
              <a:t>https://www.scirp.org/(S(351jmbntvnsjt1aadkposzje))/reference/ReferencesPapers.aspx?ReferenceID=2122637</a:t>
            </a:r>
            <a:endParaRPr lang="fr-FR" sz="1800" dirty="0">
              <a:effectLst/>
              <a:latin typeface="Times New Roman" panose="02020603050405020304" pitchFamily="18" charset="0"/>
              <a:ea typeface="Times New Roman" panose="02020603050405020304" pitchFamily="18" charset="0"/>
            </a:endParaRPr>
          </a:p>
          <a:p>
            <a:pPr marL="342900" lvl="0" indent="-342900" algn="just" fontAlgn="base">
              <a:lnSpc>
                <a:spcPct val="200000"/>
              </a:lnSpc>
              <a:tabLst>
                <a:tab pos="457200" algn="l"/>
              </a:tabLst>
            </a:pPr>
            <a:r>
              <a:rPr lang="en-US" sz="1800" dirty="0">
                <a:solidFill>
                  <a:srgbClr val="000000"/>
                </a:solidFill>
                <a:effectLst/>
                <a:latin typeface="Times New Roman" panose="02020603050405020304" pitchFamily="18" charset="0"/>
                <a:ea typeface="Times New Roman" panose="02020603050405020304" pitchFamily="18" charset="0"/>
              </a:rPr>
              <a:t>Belk, R. W. (2006). Handbook of Qualitative Research Methods in Marketing. In Edward Elgar Publishing eBooks. </a:t>
            </a:r>
            <a:r>
              <a:rPr lang="en-US" sz="1800" u="sng" dirty="0">
                <a:solidFill>
                  <a:srgbClr val="1155CC"/>
                </a:solidFill>
                <a:effectLst/>
                <a:latin typeface="Times New Roman" panose="02020603050405020304" pitchFamily="18" charset="0"/>
                <a:ea typeface="Times New Roman" panose="02020603050405020304" pitchFamily="18" charset="0"/>
                <a:hlinkClick r:id="rId5"/>
              </a:rPr>
              <a:t>https://doi.org/10.4337/9781847204127</a:t>
            </a:r>
            <a:endParaRPr lang="fr-FR" sz="1800" dirty="0">
              <a:effectLst/>
              <a:latin typeface="Times New Roman" panose="02020603050405020304" pitchFamily="18" charset="0"/>
              <a:ea typeface="Times New Roman" panose="02020603050405020304" pitchFamily="18" charset="0"/>
            </a:endParaRPr>
          </a:p>
          <a:p>
            <a:r>
              <a:rPr lang="en-US"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Grunert</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K. G. (2006). How changes in consumer </a:t>
            </a:r>
            <a:r>
              <a:rPr lang="en-US"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behaviour</a:t>
            </a:r>
            <a:r>
              <a:rPr lang="en-US"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and retailing affect competence requirements for food producers and. . . ResearchGate. </a:t>
            </a:r>
            <a:r>
              <a:rPr lang="en-US" sz="1800" u="sng" dirty="0">
                <a:solidFill>
                  <a:srgbClr val="1155CC"/>
                </a:solidFill>
                <a:effectLst/>
                <a:latin typeface="Calibri" panose="020F0502020204030204" pitchFamily="34" charset="0"/>
                <a:ea typeface="Calibri" panose="020F0502020204030204" pitchFamily="34" charset="0"/>
                <a:cs typeface="Times New Roman" panose="02020603050405020304" pitchFamily="18" charset="0"/>
                <a:hlinkClick r:id="rId6"/>
              </a:rPr>
              <a:t>https://www.researchgate.net/publication/23773390_How_changes_in_consumer_behaviour_and_retailing_affect_competence_requirements_for_food_producers_and_processors</a:t>
            </a:r>
            <a:endParaRPr lang="fr-FR" dirty="0"/>
          </a:p>
        </p:txBody>
      </p:sp>
      <p:sp>
        <p:nvSpPr>
          <p:cNvPr id="4" name="Date Placeholder 3">
            <a:extLst>
              <a:ext uri="{FF2B5EF4-FFF2-40B4-BE49-F238E27FC236}">
                <a16:creationId xmlns:a16="http://schemas.microsoft.com/office/drawing/2014/main" id="{12B99871-46F1-03A3-C9F8-E1975ABBFDD4}"/>
              </a:ext>
            </a:extLst>
          </p:cNvPr>
          <p:cNvSpPr>
            <a:spLocks noGrp="1"/>
          </p:cNvSpPr>
          <p:nvPr>
            <p:ph type="dt" sz="half" idx="10"/>
          </p:nvPr>
        </p:nvSpPr>
        <p:spPr/>
        <p:txBody>
          <a:bodyPr/>
          <a:lstStyle/>
          <a:p>
            <a:fld id="{020096F5-7503-4B1B-97CB-33FC5B7B28DA}" type="datetime1">
              <a:rPr lang="en-US" smtClean="0"/>
              <a:t>1/13/2024</a:t>
            </a:fld>
            <a:endParaRPr lang="fr-FR"/>
          </a:p>
        </p:txBody>
      </p:sp>
      <p:sp>
        <p:nvSpPr>
          <p:cNvPr id="6" name="Slide Number Placeholder 5">
            <a:extLst>
              <a:ext uri="{FF2B5EF4-FFF2-40B4-BE49-F238E27FC236}">
                <a16:creationId xmlns:a16="http://schemas.microsoft.com/office/drawing/2014/main" id="{CBF4AAD1-5E5C-9BDE-A679-159153E23B29}"/>
              </a:ext>
            </a:extLst>
          </p:cNvPr>
          <p:cNvSpPr>
            <a:spLocks noGrp="1"/>
          </p:cNvSpPr>
          <p:nvPr>
            <p:ph type="sldNum" sz="quarter" idx="12"/>
          </p:nvPr>
        </p:nvSpPr>
        <p:spPr/>
        <p:txBody>
          <a:bodyPr/>
          <a:lstStyle/>
          <a:p>
            <a:fld id="{3AC71353-7D67-4896-B7E7-1C7B386DE4DC}" type="slidenum">
              <a:rPr lang="fr-FR" smtClean="0"/>
              <a:t>19</a:t>
            </a:fld>
            <a:endParaRPr lang="fr-FR"/>
          </a:p>
        </p:txBody>
      </p:sp>
    </p:spTree>
    <p:extLst>
      <p:ext uri="{BB962C8B-B14F-4D97-AF65-F5344CB8AC3E}">
        <p14:creationId xmlns:p14="http://schemas.microsoft.com/office/powerpoint/2010/main" val="2492704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D76760-6211-8B4D-D57C-C2E6E61285A1}"/>
              </a:ext>
            </a:extLst>
          </p:cNvPr>
          <p:cNvSpPr>
            <a:spLocks noGrp="1"/>
          </p:cNvSpPr>
          <p:nvPr>
            <p:ph type="title"/>
          </p:nvPr>
        </p:nvSpPr>
        <p:spPr/>
        <p:txBody>
          <a:bodyPr/>
          <a:lstStyle/>
          <a:p>
            <a:r>
              <a:rPr lang="en-GB" dirty="0"/>
              <a:t>Outline</a:t>
            </a:r>
            <a:endParaRPr lang="fr-FR" dirty="0"/>
          </a:p>
        </p:txBody>
      </p:sp>
      <p:sp>
        <p:nvSpPr>
          <p:cNvPr id="3" name="Espace réservé du contenu 2">
            <a:extLst>
              <a:ext uri="{FF2B5EF4-FFF2-40B4-BE49-F238E27FC236}">
                <a16:creationId xmlns:a16="http://schemas.microsoft.com/office/drawing/2014/main" id="{D09DCB7B-0CBD-83FC-8BCE-1618E948E0C3}"/>
              </a:ext>
            </a:extLst>
          </p:cNvPr>
          <p:cNvSpPr>
            <a:spLocks noGrp="1"/>
          </p:cNvSpPr>
          <p:nvPr>
            <p:ph sz="half" idx="1"/>
          </p:nvPr>
        </p:nvSpPr>
        <p:spPr/>
        <p:txBody>
          <a:bodyPr>
            <a:normAutofit/>
          </a:bodyPr>
          <a:lstStyle/>
          <a:p>
            <a:r>
              <a:rPr lang="en-US" dirty="0">
                <a:latin typeface="Times New Roman" panose="02020603050405020304" pitchFamily="18" charset="0"/>
                <a:cs typeface="Times New Roman" panose="02020603050405020304" pitchFamily="18" charset="0"/>
              </a:rPr>
              <a:t>Introduction</a:t>
            </a:r>
          </a:p>
          <a:p>
            <a:r>
              <a:rPr lang="en-US" dirty="0">
                <a:latin typeface="Times New Roman" panose="02020603050405020304" pitchFamily="18" charset="0"/>
                <a:cs typeface="Times New Roman" panose="02020603050405020304" pitchFamily="18" charset="0"/>
              </a:rPr>
              <a:t>Literature Review</a:t>
            </a:r>
          </a:p>
          <a:p>
            <a:r>
              <a:rPr lang="en-US" dirty="0">
                <a:latin typeface="Times New Roman" panose="02020603050405020304" pitchFamily="18" charset="0"/>
                <a:cs typeface="Times New Roman" panose="02020603050405020304" pitchFamily="18" charset="0"/>
              </a:rPr>
              <a:t>Problem statement</a:t>
            </a:r>
          </a:p>
          <a:p>
            <a:r>
              <a:rPr lang="en-US" dirty="0">
                <a:latin typeface="Times New Roman" panose="02020603050405020304" pitchFamily="18" charset="0"/>
                <a:cs typeface="Times New Roman" panose="02020603050405020304" pitchFamily="18" charset="0"/>
              </a:rPr>
              <a:t>Research questions</a:t>
            </a:r>
          </a:p>
          <a:p>
            <a:r>
              <a:rPr lang="en-US" dirty="0">
                <a:latin typeface="Times New Roman" panose="02020603050405020304" pitchFamily="18" charset="0"/>
                <a:cs typeface="Times New Roman" panose="02020603050405020304" pitchFamily="18" charset="0"/>
              </a:rPr>
              <a:t>Research objectives</a:t>
            </a:r>
          </a:p>
          <a:p>
            <a:r>
              <a:rPr lang="en-US" dirty="0">
                <a:latin typeface="Times New Roman" panose="02020603050405020304" pitchFamily="18" charset="0"/>
                <a:cs typeface="Times New Roman" panose="02020603050405020304" pitchFamily="18" charset="0"/>
              </a:rPr>
              <a:t>Research hypothesis</a:t>
            </a:r>
          </a:p>
        </p:txBody>
      </p:sp>
      <p:sp>
        <p:nvSpPr>
          <p:cNvPr id="6" name="Espace réservé du contenu 5">
            <a:extLst>
              <a:ext uri="{FF2B5EF4-FFF2-40B4-BE49-F238E27FC236}">
                <a16:creationId xmlns:a16="http://schemas.microsoft.com/office/drawing/2014/main" id="{CD07CF03-9C3F-8BA5-D570-0A4E983F91C4}"/>
              </a:ext>
            </a:extLst>
          </p:cNvPr>
          <p:cNvSpPr>
            <a:spLocks noGrp="1"/>
          </p:cNvSpPr>
          <p:nvPr>
            <p:ph sz="half" idx="2"/>
          </p:nvPr>
        </p:nvSpPr>
        <p:spPr/>
        <p:txBody>
          <a:bodyPr/>
          <a:lstStyle/>
          <a:p>
            <a:r>
              <a:rPr lang="en-US" dirty="0">
                <a:latin typeface="Times New Roman" panose="02020603050405020304" pitchFamily="18" charset="0"/>
                <a:cs typeface="Times New Roman" panose="02020603050405020304" pitchFamily="18" charset="0"/>
              </a:rPr>
              <a:t>Scope of the study</a:t>
            </a:r>
          </a:p>
          <a:p>
            <a:r>
              <a:rPr lang="en-US" dirty="0">
                <a:latin typeface="Times New Roman" panose="02020603050405020304" pitchFamily="18" charset="0"/>
                <a:cs typeface="Times New Roman" panose="02020603050405020304" pitchFamily="18" charset="0"/>
              </a:rPr>
              <a:t>Overview of theories</a:t>
            </a:r>
          </a:p>
          <a:p>
            <a:r>
              <a:rPr lang="en-US" dirty="0">
                <a:latin typeface="Times New Roman" panose="02020603050405020304" pitchFamily="18" charset="0"/>
                <a:cs typeface="Times New Roman" panose="02020603050405020304" pitchFamily="18" charset="0"/>
              </a:rPr>
              <a:t>Methodology	</a:t>
            </a:r>
          </a:p>
          <a:p>
            <a:r>
              <a:rPr lang="en-US" dirty="0">
                <a:latin typeface="Times New Roman" panose="02020603050405020304" pitchFamily="18" charset="0"/>
                <a:cs typeface="Times New Roman" panose="02020603050405020304" pitchFamily="18" charset="0"/>
              </a:rPr>
              <a:t>References	</a:t>
            </a:r>
          </a:p>
        </p:txBody>
      </p:sp>
      <p:sp>
        <p:nvSpPr>
          <p:cNvPr id="4" name="Date Placeholder 3">
            <a:extLst>
              <a:ext uri="{FF2B5EF4-FFF2-40B4-BE49-F238E27FC236}">
                <a16:creationId xmlns:a16="http://schemas.microsoft.com/office/drawing/2014/main" id="{6436369E-AC76-5AB2-2EE6-FFF2B5DCC954}"/>
              </a:ext>
            </a:extLst>
          </p:cNvPr>
          <p:cNvSpPr>
            <a:spLocks noGrp="1"/>
          </p:cNvSpPr>
          <p:nvPr>
            <p:ph type="dt" sz="half" idx="10"/>
          </p:nvPr>
        </p:nvSpPr>
        <p:spPr/>
        <p:txBody>
          <a:bodyPr/>
          <a:lstStyle/>
          <a:p>
            <a:fld id="{8E3C752F-6448-4429-978B-53FCD1184DCC}" type="datetime1">
              <a:rPr lang="en-US" smtClean="0"/>
              <a:t>1/13/2024</a:t>
            </a:fld>
            <a:endParaRPr lang="fr-FR"/>
          </a:p>
        </p:txBody>
      </p:sp>
      <p:sp>
        <p:nvSpPr>
          <p:cNvPr id="7" name="Slide Number Placeholder 6">
            <a:extLst>
              <a:ext uri="{FF2B5EF4-FFF2-40B4-BE49-F238E27FC236}">
                <a16:creationId xmlns:a16="http://schemas.microsoft.com/office/drawing/2014/main" id="{79EAB8BD-0A28-E9F6-8F96-F157CAD614B2}"/>
              </a:ext>
            </a:extLst>
          </p:cNvPr>
          <p:cNvSpPr>
            <a:spLocks noGrp="1"/>
          </p:cNvSpPr>
          <p:nvPr>
            <p:ph type="sldNum" sz="quarter" idx="12"/>
          </p:nvPr>
        </p:nvSpPr>
        <p:spPr/>
        <p:txBody>
          <a:bodyPr/>
          <a:lstStyle/>
          <a:p>
            <a:fld id="{3AC71353-7D67-4896-B7E7-1C7B386DE4DC}" type="slidenum">
              <a:rPr lang="fr-FR" smtClean="0"/>
              <a:t>2</a:t>
            </a:fld>
            <a:endParaRPr lang="fr-FR"/>
          </a:p>
        </p:txBody>
      </p:sp>
    </p:spTree>
    <p:extLst>
      <p:ext uri="{BB962C8B-B14F-4D97-AF65-F5344CB8AC3E}">
        <p14:creationId xmlns:p14="http://schemas.microsoft.com/office/powerpoint/2010/main" val="843979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25BFF7-4896-70DE-2A0B-24B291D116EB}"/>
              </a:ext>
            </a:extLst>
          </p:cNvPr>
          <p:cNvSpPr>
            <a:spLocks noGrp="1"/>
          </p:cNvSpPr>
          <p:nvPr>
            <p:ph type="title"/>
          </p:nvPr>
        </p:nvSpPr>
        <p:spPr/>
        <p:txBody>
          <a:bodyPr/>
          <a:lstStyle/>
          <a:p>
            <a:r>
              <a:rPr lang="en-GB" dirty="0"/>
              <a:t>References (4)</a:t>
            </a:r>
            <a:endParaRPr lang="fr-FR" dirty="0"/>
          </a:p>
        </p:txBody>
      </p:sp>
      <p:sp>
        <p:nvSpPr>
          <p:cNvPr id="3" name="Espace réservé du contenu 2">
            <a:extLst>
              <a:ext uri="{FF2B5EF4-FFF2-40B4-BE49-F238E27FC236}">
                <a16:creationId xmlns:a16="http://schemas.microsoft.com/office/drawing/2014/main" id="{1FFE4E16-50BE-8CC5-47A7-F7926F4518D8}"/>
              </a:ext>
            </a:extLst>
          </p:cNvPr>
          <p:cNvSpPr>
            <a:spLocks noGrp="1"/>
          </p:cNvSpPr>
          <p:nvPr>
            <p:ph idx="1"/>
          </p:nvPr>
        </p:nvSpPr>
        <p:spPr/>
        <p:txBody>
          <a:bodyPr>
            <a:normAutofit fontScale="62500" lnSpcReduction="20000"/>
          </a:bodyPr>
          <a:lstStyle/>
          <a:p>
            <a:pPr marL="342900" lvl="0" indent="-342900" algn="just" fontAlgn="base">
              <a:lnSpc>
                <a:spcPct val="200000"/>
              </a:lnSpc>
              <a:tabLst>
                <a:tab pos="457200" algn="l"/>
              </a:tabLst>
            </a:pPr>
            <a:r>
              <a:rPr lang="en-US" sz="1800" dirty="0">
                <a:solidFill>
                  <a:srgbClr val="000000"/>
                </a:solidFill>
                <a:effectLst/>
                <a:latin typeface="Times New Roman" panose="02020603050405020304" pitchFamily="18" charset="0"/>
                <a:ea typeface="Times New Roman" panose="02020603050405020304" pitchFamily="18" charset="0"/>
              </a:rPr>
              <a:t>Joseph, M., </a:t>
            </a:r>
            <a:r>
              <a:rPr lang="en-US" sz="1800" dirty="0" err="1">
                <a:solidFill>
                  <a:srgbClr val="000000"/>
                </a:solidFill>
                <a:effectLst/>
                <a:latin typeface="Times New Roman" panose="02020603050405020304" pitchFamily="18" charset="0"/>
                <a:ea typeface="Times New Roman" panose="02020603050405020304" pitchFamily="18" charset="0"/>
              </a:rPr>
              <a:t>Sekhon</a:t>
            </a:r>
            <a:r>
              <a:rPr lang="en-US" sz="1800" dirty="0">
                <a:solidFill>
                  <a:srgbClr val="000000"/>
                </a:solidFill>
                <a:effectLst/>
                <a:latin typeface="Times New Roman" panose="02020603050405020304" pitchFamily="18" charset="0"/>
                <a:ea typeface="Times New Roman" panose="02020603050405020304" pitchFamily="18" charset="0"/>
              </a:rPr>
              <a:t>, Y. K., Stone, G. W., &amp; </a:t>
            </a:r>
            <a:r>
              <a:rPr lang="en-US" sz="1800" dirty="0" err="1">
                <a:solidFill>
                  <a:srgbClr val="000000"/>
                </a:solidFill>
                <a:effectLst/>
                <a:latin typeface="Times New Roman" panose="02020603050405020304" pitchFamily="18" charset="0"/>
                <a:ea typeface="Times New Roman" panose="02020603050405020304" pitchFamily="18" charset="0"/>
              </a:rPr>
              <a:t>Tinson</a:t>
            </a:r>
            <a:r>
              <a:rPr lang="en-US" sz="1800" dirty="0">
                <a:solidFill>
                  <a:srgbClr val="000000"/>
                </a:solidFill>
                <a:effectLst/>
                <a:latin typeface="Times New Roman" panose="02020603050405020304" pitchFamily="18" charset="0"/>
                <a:ea typeface="Times New Roman" panose="02020603050405020304" pitchFamily="18" charset="0"/>
              </a:rPr>
              <a:t>, J. (2005). An exploratory study on the use of banking technology in the UK. International Journal of Bank Marketing, 23(5), 397–413. </a:t>
            </a:r>
            <a:r>
              <a:rPr lang="en-US" sz="1800" u="sng" dirty="0">
                <a:solidFill>
                  <a:srgbClr val="1155CC"/>
                </a:solidFill>
                <a:effectLst/>
                <a:latin typeface="Times New Roman" panose="02020603050405020304" pitchFamily="18" charset="0"/>
                <a:ea typeface="Times New Roman" panose="02020603050405020304" pitchFamily="18" charset="0"/>
                <a:hlinkClick r:id="rId2"/>
              </a:rPr>
              <a:t>https://doi.org/10.1108/02652320510612474</a:t>
            </a:r>
            <a:endParaRPr lang="fr-FR" sz="1800" dirty="0">
              <a:effectLst/>
              <a:latin typeface="Times New Roman" panose="02020603050405020304" pitchFamily="18" charset="0"/>
              <a:ea typeface="Times New Roman" panose="02020603050405020304" pitchFamily="18" charset="0"/>
            </a:endParaRPr>
          </a:p>
          <a:p>
            <a:pPr marL="342900" lvl="0" indent="-342900" algn="just" fontAlgn="base">
              <a:lnSpc>
                <a:spcPct val="200000"/>
              </a:lnSpc>
              <a:tabLst>
                <a:tab pos="457200" algn="l"/>
              </a:tabLst>
            </a:pPr>
            <a:r>
              <a:rPr lang="en-US" sz="1800" dirty="0" err="1">
                <a:solidFill>
                  <a:srgbClr val="000000"/>
                </a:solidFill>
                <a:effectLst/>
                <a:latin typeface="Times New Roman" panose="02020603050405020304" pitchFamily="18" charset="0"/>
                <a:ea typeface="Times New Roman" panose="02020603050405020304" pitchFamily="18" charset="0"/>
              </a:rPr>
              <a:t>Becken</a:t>
            </a:r>
            <a:r>
              <a:rPr lang="en-US" sz="1800" dirty="0">
                <a:solidFill>
                  <a:srgbClr val="000000"/>
                </a:solidFill>
                <a:effectLst/>
                <a:latin typeface="Times New Roman" panose="02020603050405020304" pitchFamily="18" charset="0"/>
                <a:ea typeface="Times New Roman" panose="02020603050405020304" pitchFamily="18" charset="0"/>
              </a:rPr>
              <a:t>, S. (2007). Tourists’ perception of international air travel’s impact on the global climate and potential climate change policies. Journal of Sustainable Tourism, 15(4), 351–368. </a:t>
            </a:r>
            <a:r>
              <a:rPr lang="en-US" sz="1800" u="sng" dirty="0">
                <a:solidFill>
                  <a:srgbClr val="1155CC"/>
                </a:solidFill>
                <a:effectLst/>
                <a:latin typeface="Times New Roman" panose="02020603050405020304" pitchFamily="18" charset="0"/>
                <a:ea typeface="Times New Roman" panose="02020603050405020304" pitchFamily="18" charset="0"/>
                <a:hlinkClick r:id="rId3"/>
              </a:rPr>
              <a:t>https://doi.org/10.2167/jost710.0</a:t>
            </a:r>
            <a:endParaRPr lang="fr-FR" sz="1800" dirty="0">
              <a:effectLst/>
              <a:latin typeface="Times New Roman" panose="02020603050405020304" pitchFamily="18" charset="0"/>
              <a:ea typeface="Times New Roman" panose="02020603050405020304" pitchFamily="18" charset="0"/>
            </a:endParaRPr>
          </a:p>
          <a:p>
            <a:pPr marL="342900" lvl="0" indent="-342900" algn="just" fontAlgn="base">
              <a:lnSpc>
                <a:spcPct val="200000"/>
              </a:lnSpc>
              <a:tabLst>
                <a:tab pos="457200" algn="l"/>
              </a:tabLst>
            </a:pPr>
            <a:r>
              <a:rPr lang="en-US" sz="1800" dirty="0">
                <a:solidFill>
                  <a:srgbClr val="000000"/>
                </a:solidFill>
                <a:effectLst/>
                <a:latin typeface="Times New Roman" panose="02020603050405020304" pitchFamily="18" charset="0"/>
                <a:ea typeface="Times New Roman" panose="02020603050405020304" pitchFamily="18" charset="0"/>
              </a:rPr>
              <a:t>Babbie, E. (2012) The Practice of Social Research. 13th Edition. - References - Scientific Research Publishing. (n.d.). </a:t>
            </a:r>
            <a:r>
              <a:rPr lang="en-US" sz="1800" u="sng" dirty="0">
                <a:solidFill>
                  <a:srgbClr val="1155CC"/>
                </a:solidFill>
                <a:effectLst/>
                <a:latin typeface="Times New Roman" panose="02020603050405020304" pitchFamily="18" charset="0"/>
                <a:ea typeface="Times New Roman" panose="02020603050405020304" pitchFamily="18" charset="0"/>
                <a:hlinkClick r:id="rId4"/>
              </a:rPr>
              <a:t>https://www.scirp.org/(S(351jmbntvnsjt1aadkposzje))/reference/referencespapers.aspx?referenceid=1903632</a:t>
            </a:r>
            <a:endParaRPr lang="fr-FR" sz="1800" dirty="0">
              <a:effectLst/>
              <a:latin typeface="Times New Roman" panose="02020603050405020304" pitchFamily="18" charset="0"/>
              <a:ea typeface="Times New Roman" panose="02020603050405020304" pitchFamily="18" charset="0"/>
            </a:endParaRPr>
          </a:p>
          <a:p>
            <a:pPr marL="342900" lvl="0" indent="-342900" algn="just" fontAlgn="base">
              <a:lnSpc>
                <a:spcPct val="200000"/>
              </a:lnSpc>
              <a:tabLst>
                <a:tab pos="457200" algn="l"/>
              </a:tabLst>
            </a:pPr>
            <a:r>
              <a:rPr lang="fr-FR" sz="1800" dirty="0">
                <a:solidFill>
                  <a:srgbClr val="000000"/>
                </a:solidFill>
                <a:effectLst/>
                <a:latin typeface="Times New Roman" panose="02020603050405020304" pitchFamily="18" charset="0"/>
                <a:ea typeface="Times New Roman" panose="02020603050405020304" pitchFamily="18" charset="0"/>
              </a:rPr>
              <a:t>Loiseau, J. W., JD PhD. </a:t>
            </a:r>
            <a:r>
              <a:rPr lang="en-US" sz="1800" dirty="0">
                <a:solidFill>
                  <a:srgbClr val="000000"/>
                </a:solidFill>
                <a:effectLst/>
                <a:latin typeface="Times New Roman" panose="02020603050405020304" pitchFamily="18" charset="0"/>
                <a:ea typeface="Times New Roman" panose="02020603050405020304" pitchFamily="18" charset="0"/>
              </a:rPr>
              <a:t>(2014). Herzberg’s Theory of Motivation. </a:t>
            </a:r>
            <a:r>
              <a:rPr lang="en-US" sz="1800" dirty="0" err="1">
                <a:solidFill>
                  <a:srgbClr val="000000"/>
                </a:solidFill>
                <a:effectLst/>
                <a:latin typeface="Times New Roman" panose="02020603050405020304" pitchFamily="18" charset="0"/>
                <a:ea typeface="Times New Roman" panose="02020603050405020304" pitchFamily="18" charset="0"/>
              </a:rPr>
              <a:t>Waldenu</a:t>
            </a:r>
            <a:r>
              <a:rPr lang="en-US" sz="1800" dirty="0">
                <a:solidFill>
                  <a:srgbClr val="000000"/>
                </a:solidFill>
                <a:effectLst/>
                <a:latin typeface="Times New Roman" panose="02020603050405020304" pitchFamily="18" charset="0"/>
                <a:ea typeface="Times New Roman" panose="02020603050405020304" pitchFamily="18" charset="0"/>
              </a:rPr>
              <a:t>. </a:t>
            </a:r>
            <a:r>
              <a:rPr lang="en-US" sz="1800" u="sng" dirty="0">
                <a:solidFill>
                  <a:srgbClr val="1155CC"/>
                </a:solidFill>
                <a:effectLst/>
                <a:latin typeface="Times New Roman" panose="02020603050405020304" pitchFamily="18" charset="0"/>
                <a:ea typeface="Times New Roman" panose="02020603050405020304" pitchFamily="18" charset="0"/>
                <a:hlinkClick r:id="rId5"/>
              </a:rPr>
              <a:t>https://www.academia.edu/901041/Herzbergs_Theory_of_Motivation</a:t>
            </a:r>
            <a:endParaRPr lang="fr-FR" sz="1800" dirty="0">
              <a:effectLst/>
              <a:latin typeface="Times New Roman" panose="02020603050405020304" pitchFamily="18" charset="0"/>
              <a:ea typeface="Times New Roman" panose="02020603050405020304" pitchFamily="18" charset="0"/>
            </a:endParaRPr>
          </a:p>
          <a:p>
            <a:pPr marL="342900" lvl="0" indent="-342900" algn="just" fontAlgn="base">
              <a:lnSpc>
                <a:spcPct val="200000"/>
              </a:lnSpc>
              <a:tabLst>
                <a:tab pos="457200" algn="l"/>
              </a:tabLst>
            </a:pPr>
            <a:r>
              <a:rPr lang="en-US" sz="1800" dirty="0">
                <a:solidFill>
                  <a:srgbClr val="000000"/>
                </a:solidFill>
                <a:effectLst/>
                <a:latin typeface="Times New Roman" panose="02020603050405020304" pitchFamily="18" charset="0"/>
                <a:ea typeface="Times New Roman" panose="02020603050405020304" pitchFamily="18" charset="0"/>
              </a:rPr>
              <a:t>Herzberg, F., </a:t>
            </a:r>
            <a:r>
              <a:rPr lang="en-US" sz="1800" dirty="0" err="1">
                <a:solidFill>
                  <a:srgbClr val="000000"/>
                </a:solidFill>
                <a:effectLst/>
                <a:latin typeface="Times New Roman" panose="02020603050405020304" pitchFamily="18" charset="0"/>
                <a:ea typeface="Times New Roman" panose="02020603050405020304" pitchFamily="18" charset="0"/>
              </a:rPr>
              <a:t>Mausner</a:t>
            </a:r>
            <a:r>
              <a:rPr lang="en-US" sz="1800" dirty="0">
                <a:solidFill>
                  <a:srgbClr val="000000"/>
                </a:solidFill>
                <a:effectLst/>
                <a:latin typeface="Times New Roman" panose="02020603050405020304" pitchFamily="18" charset="0"/>
                <a:ea typeface="Times New Roman" panose="02020603050405020304" pitchFamily="18" charset="0"/>
              </a:rPr>
              <a:t>, B. and Snyderman, B. (1959) The Motivation to Work. 2nd Edition, John Wiley &amp; Sons Inc., New York, 20, 141-147. - References - Scientific Research Publishing. (n.d.). </a:t>
            </a:r>
            <a:r>
              <a:rPr lang="en-US" sz="1800" u="sng" dirty="0">
                <a:solidFill>
                  <a:srgbClr val="1155CC"/>
                </a:solidFill>
                <a:effectLst/>
                <a:latin typeface="Times New Roman" panose="02020603050405020304" pitchFamily="18" charset="0"/>
                <a:ea typeface="Times New Roman" panose="02020603050405020304" pitchFamily="18" charset="0"/>
                <a:hlinkClick r:id="rId6"/>
              </a:rPr>
              <a:t>https://www.scirp.org/(S(i43dyn45teexjx455qlt3d2q))/reference/ReferencesPapers.aspx?ReferenceID=1058365</a:t>
            </a:r>
            <a:endParaRPr lang="fr-FR" sz="1800" dirty="0">
              <a:effectLst/>
              <a:latin typeface="Times New Roman" panose="02020603050405020304" pitchFamily="18" charset="0"/>
              <a:ea typeface="Times New Roman" panose="02020603050405020304" pitchFamily="18" charset="0"/>
            </a:endParaRPr>
          </a:p>
          <a:p>
            <a:r>
              <a:rPr lang="en-US" sz="1800" i="1" dirty="0">
                <a:effectLst/>
                <a:latin typeface="Times New Roman" panose="02020603050405020304" pitchFamily="18" charset="0"/>
                <a:ea typeface="Times New Roman" panose="02020603050405020304" pitchFamily="18" charset="0"/>
              </a:rPr>
              <a:t>Imran, </a:t>
            </a:r>
            <a:r>
              <a:rPr lang="en-US" sz="1800" i="1" dirty="0" err="1">
                <a:effectLst/>
                <a:latin typeface="Times New Roman" panose="02020603050405020304" pitchFamily="18" charset="0"/>
                <a:ea typeface="Times New Roman" panose="02020603050405020304" pitchFamily="18" charset="0"/>
              </a:rPr>
              <a:t>Zaki</a:t>
            </a:r>
            <a:r>
              <a:rPr lang="en-US" sz="1800" i="1" dirty="0">
                <a:effectLst/>
                <a:latin typeface="Times New Roman" panose="02020603050405020304" pitchFamily="18" charset="0"/>
                <a:ea typeface="Times New Roman" panose="02020603050405020304" pitchFamily="18" charset="0"/>
              </a:rPr>
              <a:t>. (2016) Impact of human capital practices on project success</a:t>
            </a:r>
            <a:r>
              <a:rPr lang="en-US" sz="1800" dirty="0">
                <a:effectLst/>
                <a:latin typeface="Times New Roman" panose="02020603050405020304" pitchFamily="18" charset="0"/>
                <a:ea typeface="Times New Roman" panose="02020603050405020304" pitchFamily="18" charset="0"/>
              </a:rPr>
              <a:t>. (n.d.). </a:t>
            </a:r>
            <a:r>
              <a:rPr lang="en-US" sz="1800" u="sng"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7"/>
              </a:rPr>
              <a:t>https://platform.almanhal.com/Files/2/75480</a:t>
            </a:r>
            <a:endParaRPr lang="fr-FR" dirty="0"/>
          </a:p>
        </p:txBody>
      </p:sp>
      <p:sp>
        <p:nvSpPr>
          <p:cNvPr id="4" name="Date Placeholder 3">
            <a:extLst>
              <a:ext uri="{FF2B5EF4-FFF2-40B4-BE49-F238E27FC236}">
                <a16:creationId xmlns:a16="http://schemas.microsoft.com/office/drawing/2014/main" id="{E7392D09-6D39-2F68-FEDC-99FED8D4A4FF}"/>
              </a:ext>
            </a:extLst>
          </p:cNvPr>
          <p:cNvSpPr>
            <a:spLocks noGrp="1"/>
          </p:cNvSpPr>
          <p:nvPr>
            <p:ph type="dt" sz="half" idx="10"/>
          </p:nvPr>
        </p:nvSpPr>
        <p:spPr/>
        <p:txBody>
          <a:bodyPr/>
          <a:lstStyle/>
          <a:p>
            <a:fld id="{803A89CB-E960-49F1-A4DA-301D6041A399}" type="datetime1">
              <a:rPr lang="en-US" smtClean="0"/>
              <a:t>1/13/2024</a:t>
            </a:fld>
            <a:endParaRPr lang="fr-FR"/>
          </a:p>
        </p:txBody>
      </p:sp>
      <p:sp>
        <p:nvSpPr>
          <p:cNvPr id="6" name="Slide Number Placeholder 5">
            <a:extLst>
              <a:ext uri="{FF2B5EF4-FFF2-40B4-BE49-F238E27FC236}">
                <a16:creationId xmlns:a16="http://schemas.microsoft.com/office/drawing/2014/main" id="{C279578F-441E-A4B9-84E7-5C6BDC665F76}"/>
              </a:ext>
            </a:extLst>
          </p:cNvPr>
          <p:cNvSpPr>
            <a:spLocks noGrp="1"/>
          </p:cNvSpPr>
          <p:nvPr>
            <p:ph type="sldNum" sz="quarter" idx="12"/>
          </p:nvPr>
        </p:nvSpPr>
        <p:spPr/>
        <p:txBody>
          <a:bodyPr/>
          <a:lstStyle/>
          <a:p>
            <a:fld id="{3AC71353-7D67-4896-B7E7-1C7B386DE4DC}" type="slidenum">
              <a:rPr lang="fr-FR" smtClean="0"/>
              <a:t>20</a:t>
            </a:fld>
            <a:endParaRPr lang="fr-FR"/>
          </a:p>
        </p:txBody>
      </p:sp>
    </p:spTree>
    <p:extLst>
      <p:ext uri="{BB962C8B-B14F-4D97-AF65-F5344CB8AC3E}">
        <p14:creationId xmlns:p14="http://schemas.microsoft.com/office/powerpoint/2010/main" val="17862809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25BFF7-4896-70DE-2A0B-24B291D116EB}"/>
              </a:ext>
            </a:extLst>
          </p:cNvPr>
          <p:cNvSpPr>
            <a:spLocks noGrp="1"/>
          </p:cNvSpPr>
          <p:nvPr>
            <p:ph type="title"/>
          </p:nvPr>
        </p:nvSpPr>
        <p:spPr/>
        <p:txBody>
          <a:bodyPr/>
          <a:lstStyle/>
          <a:p>
            <a:r>
              <a:rPr lang="en-GB" dirty="0"/>
              <a:t>References (5)</a:t>
            </a:r>
            <a:endParaRPr lang="fr-FR" dirty="0"/>
          </a:p>
        </p:txBody>
      </p:sp>
      <p:sp>
        <p:nvSpPr>
          <p:cNvPr id="3" name="Espace réservé du contenu 2">
            <a:extLst>
              <a:ext uri="{FF2B5EF4-FFF2-40B4-BE49-F238E27FC236}">
                <a16:creationId xmlns:a16="http://schemas.microsoft.com/office/drawing/2014/main" id="{1FFE4E16-50BE-8CC5-47A7-F7926F4518D8}"/>
              </a:ext>
            </a:extLst>
          </p:cNvPr>
          <p:cNvSpPr>
            <a:spLocks noGrp="1"/>
          </p:cNvSpPr>
          <p:nvPr>
            <p:ph idx="1"/>
          </p:nvPr>
        </p:nvSpPr>
        <p:spPr/>
        <p:txBody>
          <a:bodyPr>
            <a:normAutofit fontScale="85000" lnSpcReduction="20000"/>
          </a:bodyPr>
          <a:lstStyle/>
          <a:p>
            <a:pPr marL="342900" lvl="0" indent="-342900" algn="just" fontAlgn="base">
              <a:lnSpc>
                <a:spcPct val="200000"/>
              </a:lnSpc>
              <a:tabLst>
                <a:tab pos="457200" algn="l"/>
              </a:tabLst>
            </a:pPr>
            <a:r>
              <a:rPr lang="en-US" sz="1800" dirty="0">
                <a:solidFill>
                  <a:srgbClr val="000000"/>
                </a:solidFill>
                <a:effectLst/>
                <a:latin typeface="Times New Roman" panose="02020603050405020304" pitchFamily="18" charset="0"/>
                <a:ea typeface="Times New Roman" panose="02020603050405020304" pitchFamily="18" charset="0"/>
              </a:rPr>
              <a:t>Kolb, D. A. (1984). Experiential Learning: Experience As The Source Of Learning And Development. ResearchGate. </a:t>
            </a:r>
            <a:r>
              <a:rPr lang="en-US" sz="1800" u="sng" dirty="0">
                <a:solidFill>
                  <a:srgbClr val="0000FF"/>
                </a:solidFill>
                <a:effectLst/>
                <a:latin typeface="Times New Roman" panose="02020603050405020304" pitchFamily="18" charset="0"/>
                <a:ea typeface="Times New Roman" panose="02020603050405020304" pitchFamily="18" charset="0"/>
                <a:hlinkClick r:id="rId2"/>
              </a:rPr>
              <a:t>https://www.researchgate.net/publication/235701029_Experiential_Learning_Experience_As_The_Source_Of_Learning_And_Development</a:t>
            </a:r>
            <a:endParaRPr lang="fr-FR" sz="1800" dirty="0">
              <a:effectLst/>
              <a:latin typeface="Times New Roman" panose="02020603050405020304" pitchFamily="18" charset="0"/>
              <a:ea typeface="Times New Roman" panose="02020603050405020304" pitchFamily="18" charset="0"/>
            </a:endParaRPr>
          </a:p>
          <a:p>
            <a:pPr marL="342900" lvl="0" indent="-342900" algn="just" fontAlgn="base">
              <a:lnSpc>
                <a:spcPct val="200000"/>
              </a:lnSpc>
              <a:tabLst>
                <a:tab pos="457200" algn="l"/>
              </a:tabLst>
            </a:pPr>
            <a:r>
              <a:rPr lang="en-US" sz="1800" dirty="0">
                <a:solidFill>
                  <a:srgbClr val="000000"/>
                </a:solidFill>
                <a:effectLst/>
                <a:latin typeface="Times New Roman" panose="02020603050405020304" pitchFamily="18" charset="0"/>
                <a:ea typeface="Times New Roman" panose="02020603050405020304" pitchFamily="18" charset="0"/>
              </a:rPr>
              <a:t>Bandura, A. (1973). Aggression: A social learning analysis. Prentice-Hall.</a:t>
            </a:r>
            <a:endParaRPr lang="fr-FR" sz="1800" dirty="0">
              <a:effectLst/>
              <a:latin typeface="Times New Roman" panose="02020603050405020304" pitchFamily="18" charset="0"/>
              <a:ea typeface="Times New Roman" panose="02020603050405020304" pitchFamily="18" charset="0"/>
            </a:endParaRPr>
          </a:p>
          <a:p>
            <a:pPr marL="342900" lvl="0" indent="-342900" algn="just" fontAlgn="base">
              <a:lnSpc>
                <a:spcPct val="200000"/>
              </a:lnSpc>
              <a:tabLst>
                <a:tab pos="457200" algn="l"/>
              </a:tabLst>
            </a:pPr>
            <a:r>
              <a:rPr lang="en-US" sz="1800" dirty="0">
                <a:solidFill>
                  <a:srgbClr val="000000"/>
                </a:solidFill>
                <a:effectLst/>
                <a:latin typeface="Times New Roman" panose="02020603050405020304" pitchFamily="18" charset="0"/>
                <a:ea typeface="Times New Roman" panose="02020603050405020304" pitchFamily="18" charset="0"/>
              </a:rPr>
              <a:t>Skinner, B. F. (1958). Reinforcement today. American Psychologist, 13(3), 94–99. </a:t>
            </a:r>
            <a:r>
              <a:rPr lang="en-US" sz="1800" u="sng" dirty="0">
                <a:solidFill>
                  <a:srgbClr val="0000FF"/>
                </a:solidFill>
                <a:effectLst/>
                <a:latin typeface="Times New Roman" panose="02020603050405020304" pitchFamily="18" charset="0"/>
                <a:ea typeface="Times New Roman" panose="02020603050405020304" pitchFamily="18" charset="0"/>
                <a:hlinkClick r:id="rId3"/>
              </a:rPr>
              <a:t>https://doi.org/10.1037/h0049039</a:t>
            </a:r>
            <a:endParaRPr lang="fr-FR" sz="1800" dirty="0">
              <a:effectLst/>
              <a:latin typeface="Times New Roman" panose="02020603050405020304" pitchFamily="18" charset="0"/>
              <a:ea typeface="Times New Roman" panose="02020603050405020304" pitchFamily="18" charset="0"/>
            </a:endParaRPr>
          </a:p>
          <a:p>
            <a:pPr marL="342900" lvl="0" indent="-342900" algn="just" fontAlgn="base">
              <a:lnSpc>
                <a:spcPct val="200000"/>
              </a:lnSpc>
              <a:tabLst>
                <a:tab pos="457200" algn="l"/>
              </a:tabLst>
            </a:pPr>
            <a:r>
              <a:rPr lang="en-US" sz="1800" dirty="0">
                <a:solidFill>
                  <a:srgbClr val="333333"/>
                </a:solidFill>
                <a:effectLst/>
                <a:latin typeface="Times New Roman" panose="02020603050405020304" pitchFamily="18" charset="0"/>
                <a:ea typeface="Times New Roman" panose="02020603050405020304" pitchFamily="18" charset="0"/>
              </a:rPr>
              <a:t>Antonioni, D. (1996). Designing an effective 360-degree appraisal feedback process. </a:t>
            </a:r>
            <a:r>
              <a:rPr lang="en-US" sz="1800" i="1" dirty="0">
                <a:solidFill>
                  <a:srgbClr val="333333"/>
                </a:solidFill>
                <a:effectLst/>
                <a:latin typeface="Times New Roman" panose="02020603050405020304" pitchFamily="18" charset="0"/>
                <a:ea typeface="Times New Roman" panose="02020603050405020304" pitchFamily="18" charset="0"/>
              </a:rPr>
              <a:t>Organizational Dynamics, 25</a:t>
            </a:r>
            <a:r>
              <a:rPr lang="en-US" sz="1800" dirty="0">
                <a:solidFill>
                  <a:srgbClr val="333333"/>
                </a:solidFill>
                <a:effectLst/>
                <a:latin typeface="Times New Roman" panose="02020603050405020304" pitchFamily="18" charset="0"/>
                <a:ea typeface="Times New Roman" panose="02020603050405020304" pitchFamily="18" charset="0"/>
              </a:rPr>
              <a:t>(2), 24–38. </a:t>
            </a:r>
            <a:r>
              <a:rPr lang="en-US" sz="1800" u="sng" dirty="0">
                <a:solidFill>
                  <a:srgbClr val="2C72B7"/>
                </a:solidFill>
                <a:effectLst/>
                <a:latin typeface="Times New Roman" panose="02020603050405020304" pitchFamily="18" charset="0"/>
                <a:ea typeface="Times New Roman" panose="02020603050405020304" pitchFamily="18" charset="0"/>
                <a:hlinkClick r:id="rId4"/>
              </a:rPr>
              <a:t>https://doi.org/10.1016/S0090-2616(96)90023-6</a:t>
            </a:r>
            <a:endParaRPr lang="fr-FR" sz="1800" dirty="0">
              <a:effectLst/>
              <a:latin typeface="Times New Roman" panose="02020603050405020304" pitchFamily="18" charset="0"/>
              <a:ea typeface="Times New Roman" panose="02020603050405020304" pitchFamily="18" charset="0"/>
            </a:endParaRPr>
          </a:p>
          <a:p>
            <a:pPr marL="342900" lvl="0" indent="-342900" algn="just" fontAlgn="base">
              <a:lnSpc>
                <a:spcPct val="200000"/>
              </a:lnSpc>
              <a:tabLst>
                <a:tab pos="457200" algn="l"/>
              </a:tabLst>
            </a:pPr>
            <a:r>
              <a:rPr lang="en-US" sz="1800" dirty="0">
                <a:effectLst/>
                <a:latin typeface="Times New Roman" panose="02020603050405020304" pitchFamily="18" charset="0"/>
                <a:ea typeface="Times New Roman" panose="02020603050405020304" pitchFamily="18" charset="0"/>
              </a:rPr>
              <a:t>Non-Governmental Organization (NGO) at Sud-Ouest, Cameroon - Page #2 | VYMaps.com. (n.d.). </a:t>
            </a:r>
            <a:r>
              <a:rPr lang="en-US" sz="1800" u="sng" dirty="0">
                <a:solidFill>
                  <a:srgbClr val="0000FF"/>
                </a:solidFill>
                <a:effectLst/>
                <a:latin typeface="Times New Roman" panose="02020603050405020304" pitchFamily="18" charset="0"/>
                <a:ea typeface="Times New Roman" panose="02020603050405020304" pitchFamily="18" charset="0"/>
                <a:hlinkClick r:id="rId5"/>
              </a:rPr>
              <a:t>https://vymaps.com/CM/Southwest/non-governmental-organization-ngo/2/</a:t>
            </a:r>
            <a:endParaRPr lang="fr-FR" sz="1800" dirty="0">
              <a:effectLst/>
              <a:latin typeface="Times New Roman" panose="02020603050405020304" pitchFamily="18" charset="0"/>
              <a:ea typeface="Times New Roman" panose="02020603050405020304" pitchFamily="18" charset="0"/>
            </a:endParaRPr>
          </a:p>
        </p:txBody>
      </p:sp>
      <p:sp>
        <p:nvSpPr>
          <p:cNvPr id="4" name="Date Placeholder 3">
            <a:extLst>
              <a:ext uri="{FF2B5EF4-FFF2-40B4-BE49-F238E27FC236}">
                <a16:creationId xmlns:a16="http://schemas.microsoft.com/office/drawing/2014/main" id="{3173AE9D-8EC2-B0AF-D4CE-2818568B6873}"/>
              </a:ext>
            </a:extLst>
          </p:cNvPr>
          <p:cNvSpPr>
            <a:spLocks noGrp="1"/>
          </p:cNvSpPr>
          <p:nvPr>
            <p:ph type="dt" sz="half" idx="10"/>
          </p:nvPr>
        </p:nvSpPr>
        <p:spPr/>
        <p:txBody>
          <a:bodyPr/>
          <a:lstStyle/>
          <a:p>
            <a:fld id="{A01276C1-FC0C-4F60-8187-60965F4D8AA4}" type="datetime1">
              <a:rPr lang="en-US" smtClean="0"/>
              <a:t>1/13/2024</a:t>
            </a:fld>
            <a:endParaRPr lang="fr-FR"/>
          </a:p>
        </p:txBody>
      </p:sp>
      <p:sp>
        <p:nvSpPr>
          <p:cNvPr id="6" name="Slide Number Placeholder 5">
            <a:extLst>
              <a:ext uri="{FF2B5EF4-FFF2-40B4-BE49-F238E27FC236}">
                <a16:creationId xmlns:a16="http://schemas.microsoft.com/office/drawing/2014/main" id="{BF645D34-F9EF-5095-BB4B-E5E0D2346708}"/>
              </a:ext>
            </a:extLst>
          </p:cNvPr>
          <p:cNvSpPr>
            <a:spLocks noGrp="1"/>
          </p:cNvSpPr>
          <p:nvPr>
            <p:ph type="sldNum" sz="quarter" idx="12"/>
          </p:nvPr>
        </p:nvSpPr>
        <p:spPr/>
        <p:txBody>
          <a:bodyPr/>
          <a:lstStyle/>
          <a:p>
            <a:fld id="{3AC71353-7D67-4896-B7E7-1C7B386DE4DC}" type="slidenum">
              <a:rPr lang="fr-FR" smtClean="0"/>
              <a:t>21</a:t>
            </a:fld>
            <a:endParaRPr lang="fr-FR"/>
          </a:p>
        </p:txBody>
      </p:sp>
    </p:spTree>
    <p:extLst>
      <p:ext uri="{BB962C8B-B14F-4D97-AF65-F5344CB8AC3E}">
        <p14:creationId xmlns:p14="http://schemas.microsoft.com/office/powerpoint/2010/main" val="17326103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E1EE0DB-AFAA-E7E8-E51C-8123BE5785EA}"/>
              </a:ext>
            </a:extLst>
          </p:cNvPr>
          <p:cNvSpPr>
            <a:spLocks noGrp="1"/>
          </p:cNvSpPr>
          <p:nvPr>
            <p:ph type="title"/>
          </p:nvPr>
        </p:nvSpPr>
        <p:spPr/>
        <p:txBody>
          <a:bodyPr>
            <a:normAutofit/>
          </a:bodyPr>
          <a:lstStyle/>
          <a:p>
            <a:r>
              <a:rPr lang="en-GB" sz="16600" dirty="0"/>
              <a:t>Q&amp;A</a:t>
            </a:r>
            <a:endParaRPr lang="fr-FR" sz="16600" dirty="0"/>
          </a:p>
        </p:txBody>
      </p:sp>
      <p:sp>
        <p:nvSpPr>
          <p:cNvPr id="5" name="Espace réservé du texte 4">
            <a:extLst>
              <a:ext uri="{FF2B5EF4-FFF2-40B4-BE49-F238E27FC236}">
                <a16:creationId xmlns:a16="http://schemas.microsoft.com/office/drawing/2014/main" id="{BBE56B17-76DC-9ABA-AD4A-6FB3FA6640FB}"/>
              </a:ext>
            </a:extLst>
          </p:cNvPr>
          <p:cNvSpPr>
            <a:spLocks noGrp="1"/>
          </p:cNvSpPr>
          <p:nvPr>
            <p:ph type="body" idx="1"/>
          </p:nvPr>
        </p:nvSpPr>
        <p:spPr/>
        <p:txBody>
          <a:bodyPr>
            <a:normAutofit/>
          </a:bodyPr>
          <a:lstStyle/>
          <a:p>
            <a:r>
              <a:rPr lang="en-GB" sz="4800" dirty="0"/>
              <a:t>Thank you for listening!</a:t>
            </a:r>
            <a:endParaRPr lang="fr-FR" sz="4800" dirty="0"/>
          </a:p>
        </p:txBody>
      </p:sp>
      <p:sp>
        <p:nvSpPr>
          <p:cNvPr id="2" name="Date Placeholder 1">
            <a:extLst>
              <a:ext uri="{FF2B5EF4-FFF2-40B4-BE49-F238E27FC236}">
                <a16:creationId xmlns:a16="http://schemas.microsoft.com/office/drawing/2014/main" id="{89ACE700-858F-EDB5-C0C4-236679A2E40E}"/>
              </a:ext>
            </a:extLst>
          </p:cNvPr>
          <p:cNvSpPr>
            <a:spLocks noGrp="1"/>
          </p:cNvSpPr>
          <p:nvPr>
            <p:ph type="dt" sz="half" idx="10"/>
          </p:nvPr>
        </p:nvSpPr>
        <p:spPr/>
        <p:txBody>
          <a:bodyPr/>
          <a:lstStyle/>
          <a:p>
            <a:fld id="{7C494DDB-1CAF-467A-9F5B-C3F35BFF916C}" type="datetime1">
              <a:rPr lang="en-US" smtClean="0"/>
              <a:t>1/13/2024</a:t>
            </a:fld>
            <a:endParaRPr lang="fr-FR"/>
          </a:p>
        </p:txBody>
      </p:sp>
      <p:sp>
        <p:nvSpPr>
          <p:cNvPr id="6" name="Slide Number Placeholder 5">
            <a:extLst>
              <a:ext uri="{FF2B5EF4-FFF2-40B4-BE49-F238E27FC236}">
                <a16:creationId xmlns:a16="http://schemas.microsoft.com/office/drawing/2014/main" id="{40C60B0B-A878-1DFA-900D-38ED87EA73E3}"/>
              </a:ext>
            </a:extLst>
          </p:cNvPr>
          <p:cNvSpPr>
            <a:spLocks noGrp="1"/>
          </p:cNvSpPr>
          <p:nvPr>
            <p:ph type="sldNum" sz="quarter" idx="12"/>
          </p:nvPr>
        </p:nvSpPr>
        <p:spPr/>
        <p:txBody>
          <a:bodyPr/>
          <a:lstStyle/>
          <a:p>
            <a:fld id="{3AC71353-7D67-4896-B7E7-1C7B386DE4DC}" type="slidenum">
              <a:rPr lang="fr-FR" smtClean="0"/>
              <a:t>22</a:t>
            </a:fld>
            <a:endParaRPr lang="fr-FR"/>
          </a:p>
        </p:txBody>
      </p:sp>
    </p:spTree>
    <p:extLst>
      <p:ext uri="{BB962C8B-B14F-4D97-AF65-F5344CB8AC3E}">
        <p14:creationId xmlns:p14="http://schemas.microsoft.com/office/powerpoint/2010/main" val="1518786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A30159D6-8B2C-6FAB-1619-6D4E8059FA69}"/>
              </a:ext>
            </a:extLst>
          </p:cNvPr>
          <p:cNvSpPr>
            <a:spLocks noGrp="1"/>
          </p:cNvSpPr>
          <p:nvPr>
            <p:ph type="title"/>
          </p:nvPr>
        </p:nvSpPr>
        <p:spPr/>
        <p:txBody>
          <a:bodyPr/>
          <a:lstStyle/>
          <a:p>
            <a:r>
              <a:rPr lang="en-GB" dirty="0"/>
              <a:t>Background of the study</a:t>
            </a:r>
            <a:endParaRPr lang="fr-FR" dirty="0"/>
          </a:p>
        </p:txBody>
      </p:sp>
      <p:sp>
        <p:nvSpPr>
          <p:cNvPr id="6" name="Espace réservé du contenu 5">
            <a:extLst>
              <a:ext uri="{FF2B5EF4-FFF2-40B4-BE49-F238E27FC236}">
                <a16:creationId xmlns:a16="http://schemas.microsoft.com/office/drawing/2014/main" id="{1C4EEC82-9013-209A-2A05-22E05548158C}"/>
              </a:ext>
            </a:extLst>
          </p:cNvPr>
          <p:cNvSpPr>
            <a:spLocks noGrp="1"/>
          </p:cNvSpPr>
          <p:nvPr>
            <p:ph idx="1"/>
          </p:nvPr>
        </p:nvSpPr>
        <p:spPr/>
        <p:txBody>
          <a:bodyPr>
            <a:normAutofit/>
          </a:bodyPr>
          <a:lstStyle/>
          <a:p>
            <a:r>
              <a:rPr lang="en-GB" sz="2800" kern="0" dirty="0">
                <a:effectLst/>
                <a:latin typeface="Times New Roman" panose="02020603050405020304" pitchFamily="18" charset="0"/>
                <a:ea typeface="Calibri" panose="020F0502020204030204" pitchFamily="34" charset="0"/>
              </a:rPr>
              <a:t>HRM involves the management of the human resources within an organization in order to meet organizational goals.</a:t>
            </a:r>
          </a:p>
          <a:p>
            <a:endParaRPr lang="en-GB" kern="0" dirty="0">
              <a:latin typeface="Times New Roman" panose="02020603050405020304" pitchFamily="18" charset="0"/>
              <a:ea typeface="Calibri" panose="020F0502020204030204" pitchFamily="34" charset="0"/>
            </a:endParaRPr>
          </a:p>
          <a:p>
            <a:pPr marL="0" indent="0">
              <a:buNone/>
            </a:pPr>
            <a:endParaRPr lang="en-GB" sz="2800" kern="0" dirty="0">
              <a:effectLst/>
              <a:latin typeface="Times New Roman" panose="02020603050405020304" pitchFamily="18" charset="0"/>
              <a:ea typeface="Calibri" panose="020F0502020204030204" pitchFamily="34" charset="0"/>
            </a:endParaRPr>
          </a:p>
          <a:p>
            <a:r>
              <a:rPr lang="en-GB" sz="2800" kern="0" dirty="0">
                <a:effectLst/>
                <a:latin typeface="Times New Roman" panose="02020603050405020304" pitchFamily="18" charset="0"/>
                <a:ea typeface="Calibri" panose="020F0502020204030204" pitchFamily="34" charset="0"/>
              </a:rPr>
              <a:t>Project management is the application of processes, methods, skills, knowledge and experience to achieve specific project objectives according to the project acceptance criteria within agreed parameters.</a:t>
            </a:r>
          </a:p>
          <a:p>
            <a:endParaRPr lang="en-GB" sz="2800" kern="0" dirty="0">
              <a:effectLst/>
              <a:latin typeface="Times New Roman" panose="02020603050405020304" pitchFamily="18" charset="0"/>
              <a:ea typeface="Calibri" panose="020F0502020204030204" pitchFamily="34" charset="0"/>
            </a:endParaRPr>
          </a:p>
          <a:p>
            <a:pPr marL="0" indent="0">
              <a:buNone/>
            </a:pPr>
            <a:endParaRPr lang="en-GB" sz="2800" kern="0" dirty="0">
              <a:effectLst/>
              <a:latin typeface="Times New Roman" panose="02020603050405020304" pitchFamily="18" charset="0"/>
              <a:ea typeface="Calibri" panose="020F0502020204030204" pitchFamily="34" charset="0"/>
            </a:endParaRPr>
          </a:p>
        </p:txBody>
      </p:sp>
      <p:sp>
        <p:nvSpPr>
          <p:cNvPr id="2" name="Date Placeholder 1">
            <a:extLst>
              <a:ext uri="{FF2B5EF4-FFF2-40B4-BE49-F238E27FC236}">
                <a16:creationId xmlns:a16="http://schemas.microsoft.com/office/drawing/2014/main" id="{E30BEB14-EE2A-5DE5-9AE0-7DBAA1C4A56C}"/>
              </a:ext>
            </a:extLst>
          </p:cNvPr>
          <p:cNvSpPr>
            <a:spLocks noGrp="1"/>
          </p:cNvSpPr>
          <p:nvPr>
            <p:ph type="dt" sz="half" idx="10"/>
          </p:nvPr>
        </p:nvSpPr>
        <p:spPr/>
        <p:txBody>
          <a:bodyPr/>
          <a:lstStyle/>
          <a:p>
            <a:fld id="{70A0D3B0-C76E-47E7-A653-095D68D15219}" type="datetime1">
              <a:rPr lang="en-US" smtClean="0"/>
              <a:t>1/13/2024</a:t>
            </a:fld>
            <a:endParaRPr lang="fr-FR"/>
          </a:p>
        </p:txBody>
      </p:sp>
      <p:sp>
        <p:nvSpPr>
          <p:cNvPr id="4" name="Slide Number Placeholder 3">
            <a:extLst>
              <a:ext uri="{FF2B5EF4-FFF2-40B4-BE49-F238E27FC236}">
                <a16:creationId xmlns:a16="http://schemas.microsoft.com/office/drawing/2014/main" id="{FF9FAD74-4F8A-D2A0-AF1D-8AE27C503922}"/>
              </a:ext>
            </a:extLst>
          </p:cNvPr>
          <p:cNvSpPr>
            <a:spLocks noGrp="1"/>
          </p:cNvSpPr>
          <p:nvPr>
            <p:ph type="sldNum" sz="quarter" idx="12"/>
          </p:nvPr>
        </p:nvSpPr>
        <p:spPr/>
        <p:txBody>
          <a:bodyPr/>
          <a:lstStyle/>
          <a:p>
            <a:fld id="{3AC71353-7D67-4896-B7E7-1C7B386DE4DC}" type="slidenum">
              <a:rPr lang="fr-FR" smtClean="0"/>
              <a:t>3</a:t>
            </a:fld>
            <a:endParaRPr lang="fr-FR"/>
          </a:p>
        </p:txBody>
      </p:sp>
    </p:spTree>
    <p:extLst>
      <p:ext uri="{BB962C8B-B14F-4D97-AF65-F5344CB8AC3E}">
        <p14:creationId xmlns:p14="http://schemas.microsoft.com/office/powerpoint/2010/main" val="2528676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A30159D6-8B2C-6FAB-1619-6D4E8059FA69}"/>
              </a:ext>
            </a:extLst>
          </p:cNvPr>
          <p:cNvSpPr>
            <a:spLocks noGrp="1"/>
          </p:cNvSpPr>
          <p:nvPr>
            <p:ph type="title"/>
          </p:nvPr>
        </p:nvSpPr>
        <p:spPr/>
        <p:txBody>
          <a:bodyPr/>
          <a:lstStyle/>
          <a:p>
            <a:r>
              <a:rPr lang="en-GB" dirty="0"/>
              <a:t>Background of the study (Cont.)</a:t>
            </a:r>
            <a:endParaRPr lang="fr-FR" dirty="0"/>
          </a:p>
        </p:txBody>
      </p:sp>
      <p:sp>
        <p:nvSpPr>
          <p:cNvPr id="6" name="Espace réservé du contenu 5">
            <a:extLst>
              <a:ext uri="{FF2B5EF4-FFF2-40B4-BE49-F238E27FC236}">
                <a16:creationId xmlns:a16="http://schemas.microsoft.com/office/drawing/2014/main" id="{1C4EEC82-9013-209A-2A05-22E05548158C}"/>
              </a:ext>
            </a:extLst>
          </p:cNvPr>
          <p:cNvSpPr>
            <a:spLocks noGrp="1"/>
          </p:cNvSpPr>
          <p:nvPr>
            <p:ph idx="1"/>
          </p:nvPr>
        </p:nvSpPr>
        <p:spPr/>
        <p:txBody>
          <a:bodyPr>
            <a:normAutofit fontScale="85000" lnSpcReduction="20000"/>
          </a:bodyPr>
          <a:lstStyle/>
          <a:p>
            <a:r>
              <a:rPr lang="en-GB" sz="2800" kern="0" dirty="0">
                <a:solidFill>
                  <a:srgbClr val="000000"/>
                </a:solidFill>
                <a:effectLst/>
                <a:latin typeface="Times New Roman" panose="02020603050405020304" pitchFamily="18" charset="0"/>
                <a:ea typeface="Times New Roman" panose="02020603050405020304" pitchFamily="18" charset="0"/>
              </a:rPr>
              <a:t>HRM Practices in NGOs involves various elements such as recruitment and selection, training and development, performance management, and compensation and benefits. (</a:t>
            </a:r>
            <a:r>
              <a:rPr lang="en-GB" sz="2400" i="1" kern="0" dirty="0">
                <a:solidFill>
                  <a:srgbClr val="000000"/>
                </a:solidFill>
                <a:effectLst/>
                <a:latin typeface="Times New Roman" panose="02020603050405020304" pitchFamily="18" charset="0"/>
                <a:ea typeface="Times New Roman" panose="02020603050405020304" pitchFamily="18" charset="0"/>
              </a:rPr>
              <a:t>Recruitment and selection, Training </a:t>
            </a:r>
            <a:r>
              <a:rPr lang="en-GB" sz="2400" i="1" kern="0" dirty="0">
                <a:solidFill>
                  <a:srgbClr val="000000"/>
                </a:solidFill>
                <a:latin typeface="Times New Roman" panose="02020603050405020304" pitchFamily="18" charset="0"/>
                <a:ea typeface="Times New Roman" panose="02020603050405020304" pitchFamily="18" charset="0"/>
              </a:rPr>
              <a:t>and Development, </a:t>
            </a:r>
            <a:r>
              <a:rPr lang="en-GB" sz="2800" i="1" kern="0" dirty="0">
                <a:solidFill>
                  <a:srgbClr val="000000"/>
                </a:solidFill>
                <a:effectLst/>
                <a:latin typeface="Times New Roman" panose="02020603050405020304" pitchFamily="18" charset="0"/>
                <a:ea typeface="Times New Roman" panose="02020603050405020304" pitchFamily="18" charset="0"/>
              </a:rPr>
              <a:t>Performance management, and compensation and benefits</a:t>
            </a:r>
            <a:r>
              <a:rPr lang="en-GB" sz="2800" kern="0" dirty="0">
                <a:solidFill>
                  <a:srgbClr val="000000"/>
                </a:solidFill>
                <a:effectLst/>
                <a:latin typeface="Times New Roman" panose="02020603050405020304" pitchFamily="18" charset="0"/>
                <a:ea typeface="Times New Roman" panose="02020603050405020304" pitchFamily="18" charset="0"/>
              </a:rPr>
              <a:t>)</a:t>
            </a:r>
          </a:p>
          <a:p>
            <a:pPr marL="0" indent="0">
              <a:buNone/>
            </a:pPr>
            <a:endParaRPr lang="en-US" sz="2800" kern="0" dirty="0">
              <a:solidFill>
                <a:srgbClr val="1F1F1F"/>
              </a:solidFill>
              <a:effectLst/>
              <a:latin typeface="Times New Roman" panose="02020603050405020304" pitchFamily="18" charset="0"/>
              <a:ea typeface="Calibri" panose="020F0502020204030204" pitchFamily="34" charset="0"/>
            </a:endParaRPr>
          </a:p>
          <a:p>
            <a:r>
              <a:rPr lang="en-US" sz="2800" kern="0" dirty="0">
                <a:solidFill>
                  <a:srgbClr val="1F1F1F"/>
                </a:solidFill>
                <a:effectLst/>
                <a:latin typeface="Times New Roman" panose="02020603050405020304" pitchFamily="18" charset="0"/>
                <a:ea typeface="Calibri" panose="020F0502020204030204" pitchFamily="34" charset="0"/>
              </a:rPr>
              <a:t>HRM in NGOs operating in Cameroon's Southwest Region plays a vital role </a:t>
            </a:r>
            <a:r>
              <a:rPr lang="en-US" kern="0" dirty="0">
                <a:solidFill>
                  <a:srgbClr val="1F1F1F"/>
                </a:solidFill>
                <a:latin typeface="Times New Roman" panose="02020603050405020304" pitchFamily="18" charset="0"/>
                <a:ea typeface="Calibri" panose="020F0502020204030204" pitchFamily="34" charset="0"/>
              </a:rPr>
              <a:t>in empowering communities despite it </a:t>
            </a:r>
            <a:r>
              <a:rPr lang="en-US" sz="2800" kern="0" dirty="0">
                <a:solidFill>
                  <a:srgbClr val="1F1F1F"/>
                </a:solidFill>
                <a:effectLst/>
                <a:latin typeface="Times New Roman" panose="02020603050405020304" pitchFamily="18" charset="0"/>
                <a:ea typeface="Calibri" panose="020F0502020204030204" pitchFamily="34" charset="0"/>
              </a:rPr>
              <a:t>is a complex and dynamic field shaped by various factors such as</a:t>
            </a:r>
            <a:endParaRPr lang="fr-FR" sz="2800" kern="0" dirty="0">
              <a:solidFill>
                <a:srgbClr val="1F1F1F"/>
              </a:solidFill>
              <a:effectLst/>
              <a:latin typeface="Times New Roman" panose="02020603050405020304" pitchFamily="18" charset="0"/>
              <a:ea typeface="Calibri" panose="020F0502020204030204" pitchFamily="34" charset="0"/>
            </a:endParaRPr>
          </a:p>
          <a:p>
            <a:pPr lvl="1"/>
            <a:r>
              <a:rPr lang="en-US" sz="2400" b="1" kern="0" dirty="0">
                <a:solidFill>
                  <a:srgbClr val="1F1F1F"/>
                </a:solidFill>
                <a:effectLst/>
                <a:latin typeface="Times New Roman" panose="02020603050405020304" pitchFamily="18" charset="0"/>
                <a:ea typeface="Calibri" panose="020F0502020204030204" pitchFamily="34" charset="0"/>
              </a:rPr>
              <a:t>Conflict and insecurity</a:t>
            </a:r>
          </a:p>
          <a:p>
            <a:pPr lvl="1"/>
            <a:r>
              <a:rPr lang="en-US" sz="2400" b="1" kern="0" dirty="0">
                <a:solidFill>
                  <a:srgbClr val="1F1F1F"/>
                </a:solidFill>
                <a:effectLst/>
                <a:latin typeface="Times New Roman" panose="02020603050405020304" pitchFamily="18" charset="0"/>
                <a:ea typeface="Calibri" panose="020F0502020204030204" pitchFamily="34" charset="0"/>
              </a:rPr>
              <a:t>Limited resources</a:t>
            </a:r>
          </a:p>
          <a:p>
            <a:pPr lvl="1"/>
            <a:r>
              <a:rPr lang="en-US" sz="2400" b="1" kern="0" dirty="0">
                <a:solidFill>
                  <a:srgbClr val="1F1F1F"/>
                </a:solidFill>
                <a:effectLst/>
                <a:latin typeface="Times New Roman" panose="02020603050405020304" pitchFamily="18" charset="0"/>
                <a:ea typeface="Calibri" panose="020F0502020204030204" pitchFamily="34" charset="0"/>
              </a:rPr>
              <a:t>Informal sector dominance</a:t>
            </a:r>
          </a:p>
          <a:p>
            <a:pPr lvl="1"/>
            <a:r>
              <a:rPr lang="en-US" b="1" kern="0" dirty="0">
                <a:solidFill>
                  <a:srgbClr val="1F1F1F"/>
                </a:solidFill>
                <a:latin typeface="Times New Roman" panose="02020603050405020304" pitchFamily="18" charset="0"/>
                <a:ea typeface="Calibri" panose="020F0502020204030204" pitchFamily="34" charset="0"/>
              </a:rPr>
              <a:t>Government regulations</a:t>
            </a:r>
          </a:p>
          <a:p>
            <a:pPr lvl="1"/>
            <a:r>
              <a:rPr lang="en-US" b="1" kern="0" dirty="0">
                <a:solidFill>
                  <a:srgbClr val="1F1F1F"/>
                </a:solidFill>
                <a:effectLst/>
                <a:latin typeface="Times New Roman" panose="02020603050405020304" pitchFamily="18" charset="0"/>
                <a:ea typeface="Calibri" panose="020F0502020204030204" pitchFamily="34" charset="0"/>
              </a:rPr>
              <a:t>Competition and coordination</a:t>
            </a:r>
          </a:p>
          <a:p>
            <a:pPr lvl="1"/>
            <a:r>
              <a:rPr lang="en-US" b="1" kern="0" dirty="0">
                <a:solidFill>
                  <a:srgbClr val="1F1F1F"/>
                </a:solidFill>
                <a:latin typeface="Times New Roman" panose="02020603050405020304" pitchFamily="18" charset="0"/>
                <a:ea typeface="Calibri" panose="020F0502020204030204" pitchFamily="34" charset="0"/>
              </a:rPr>
              <a:t>Sustainability</a:t>
            </a:r>
            <a:endParaRPr lang="en-US" kern="0" dirty="0">
              <a:solidFill>
                <a:srgbClr val="1F1F1F"/>
              </a:solidFill>
              <a:effectLst/>
              <a:latin typeface="Times New Roman" panose="02020603050405020304" pitchFamily="18" charset="0"/>
              <a:ea typeface="Calibri" panose="020F0502020204030204" pitchFamily="34" charset="0"/>
            </a:endParaRPr>
          </a:p>
        </p:txBody>
      </p:sp>
      <p:sp>
        <p:nvSpPr>
          <p:cNvPr id="2" name="Date Placeholder 1">
            <a:extLst>
              <a:ext uri="{FF2B5EF4-FFF2-40B4-BE49-F238E27FC236}">
                <a16:creationId xmlns:a16="http://schemas.microsoft.com/office/drawing/2014/main" id="{E30BEB14-EE2A-5DE5-9AE0-7DBAA1C4A56C}"/>
              </a:ext>
            </a:extLst>
          </p:cNvPr>
          <p:cNvSpPr>
            <a:spLocks noGrp="1"/>
          </p:cNvSpPr>
          <p:nvPr>
            <p:ph type="dt" sz="half" idx="10"/>
          </p:nvPr>
        </p:nvSpPr>
        <p:spPr/>
        <p:txBody>
          <a:bodyPr/>
          <a:lstStyle/>
          <a:p>
            <a:fld id="{70A0D3B0-C76E-47E7-A653-095D68D15219}" type="datetime1">
              <a:rPr lang="en-US" smtClean="0"/>
              <a:t>1/13/2024</a:t>
            </a:fld>
            <a:endParaRPr lang="fr-FR"/>
          </a:p>
        </p:txBody>
      </p:sp>
      <p:sp>
        <p:nvSpPr>
          <p:cNvPr id="4" name="Slide Number Placeholder 3">
            <a:extLst>
              <a:ext uri="{FF2B5EF4-FFF2-40B4-BE49-F238E27FC236}">
                <a16:creationId xmlns:a16="http://schemas.microsoft.com/office/drawing/2014/main" id="{FF9FAD74-4F8A-D2A0-AF1D-8AE27C503922}"/>
              </a:ext>
            </a:extLst>
          </p:cNvPr>
          <p:cNvSpPr>
            <a:spLocks noGrp="1"/>
          </p:cNvSpPr>
          <p:nvPr>
            <p:ph type="sldNum" sz="quarter" idx="12"/>
          </p:nvPr>
        </p:nvSpPr>
        <p:spPr/>
        <p:txBody>
          <a:bodyPr/>
          <a:lstStyle/>
          <a:p>
            <a:fld id="{3AC71353-7D67-4896-B7E7-1C7B386DE4DC}" type="slidenum">
              <a:rPr lang="fr-FR" smtClean="0"/>
              <a:t>4</a:t>
            </a:fld>
            <a:endParaRPr lang="fr-FR"/>
          </a:p>
        </p:txBody>
      </p:sp>
    </p:spTree>
    <p:extLst>
      <p:ext uri="{BB962C8B-B14F-4D97-AF65-F5344CB8AC3E}">
        <p14:creationId xmlns:p14="http://schemas.microsoft.com/office/powerpoint/2010/main" val="508118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96087-03A6-295B-60A7-2D60FF9DE846}"/>
              </a:ext>
            </a:extLst>
          </p:cNvPr>
          <p:cNvSpPr>
            <a:spLocks noGrp="1"/>
          </p:cNvSpPr>
          <p:nvPr>
            <p:ph type="title"/>
          </p:nvPr>
        </p:nvSpPr>
        <p:spPr/>
        <p:txBody>
          <a:bodyPr/>
          <a:lstStyle/>
          <a:p>
            <a:r>
              <a:rPr lang="en-US" dirty="0"/>
              <a:t>Literature Review (Conceptual) </a:t>
            </a:r>
          </a:p>
        </p:txBody>
      </p:sp>
      <p:sp>
        <p:nvSpPr>
          <p:cNvPr id="5" name="Date Placeholder 4">
            <a:extLst>
              <a:ext uri="{FF2B5EF4-FFF2-40B4-BE49-F238E27FC236}">
                <a16:creationId xmlns:a16="http://schemas.microsoft.com/office/drawing/2014/main" id="{605FE022-75C9-D588-E3F3-9B41AA5772E1}"/>
              </a:ext>
            </a:extLst>
          </p:cNvPr>
          <p:cNvSpPr>
            <a:spLocks noGrp="1"/>
          </p:cNvSpPr>
          <p:nvPr>
            <p:ph type="dt" sz="half" idx="10"/>
          </p:nvPr>
        </p:nvSpPr>
        <p:spPr/>
        <p:txBody>
          <a:bodyPr/>
          <a:lstStyle/>
          <a:p>
            <a:fld id="{8F4C4748-6939-4D76-92C5-41B4A7FC5133}" type="datetime1">
              <a:rPr lang="en-US" smtClean="0"/>
              <a:t>1/13/2024</a:t>
            </a:fld>
            <a:endParaRPr lang="fr-FR"/>
          </a:p>
        </p:txBody>
      </p:sp>
      <p:sp>
        <p:nvSpPr>
          <p:cNvPr id="7" name="Slide Number Placeholder 6">
            <a:extLst>
              <a:ext uri="{FF2B5EF4-FFF2-40B4-BE49-F238E27FC236}">
                <a16:creationId xmlns:a16="http://schemas.microsoft.com/office/drawing/2014/main" id="{053DCAF5-E9CA-9BBD-DC71-23F40747BE7B}"/>
              </a:ext>
            </a:extLst>
          </p:cNvPr>
          <p:cNvSpPr>
            <a:spLocks noGrp="1"/>
          </p:cNvSpPr>
          <p:nvPr>
            <p:ph type="sldNum" sz="quarter" idx="12"/>
          </p:nvPr>
        </p:nvSpPr>
        <p:spPr/>
        <p:txBody>
          <a:bodyPr/>
          <a:lstStyle/>
          <a:p>
            <a:fld id="{3AC71353-7D67-4896-B7E7-1C7B386DE4DC}" type="slidenum">
              <a:rPr lang="fr-FR" smtClean="0"/>
              <a:t>5</a:t>
            </a:fld>
            <a:endParaRPr lang="fr-FR"/>
          </a:p>
        </p:txBody>
      </p:sp>
      <p:sp>
        <p:nvSpPr>
          <p:cNvPr id="6" name="Content Placeholder 5">
            <a:extLst>
              <a:ext uri="{FF2B5EF4-FFF2-40B4-BE49-F238E27FC236}">
                <a16:creationId xmlns:a16="http://schemas.microsoft.com/office/drawing/2014/main" id="{0DBAD8BB-8274-8B25-80A3-6B2660B0B9C3}"/>
              </a:ext>
            </a:extLst>
          </p:cNvPr>
          <p:cNvSpPr>
            <a:spLocks noGrp="1"/>
          </p:cNvSpPr>
          <p:nvPr>
            <p:ph idx="1"/>
          </p:nvPr>
        </p:nvSpPr>
        <p:spPr/>
        <p:txBody>
          <a:bodyPr/>
          <a:lstStyle/>
          <a:p>
            <a:r>
              <a:rPr lang="en-GB" sz="2800" kern="0" dirty="0">
                <a:solidFill>
                  <a:srgbClr val="000000"/>
                </a:solidFill>
                <a:effectLst/>
                <a:latin typeface="Calibri" panose="020F0502020204030204" pitchFamily="34" charset="0"/>
                <a:ea typeface="Calibri" panose="020F0502020204030204" pitchFamily="34" charset="0"/>
              </a:rPr>
              <a:t>Recruitment and selection</a:t>
            </a:r>
          </a:p>
          <a:p>
            <a:r>
              <a:rPr lang="en-GB" kern="0" dirty="0">
                <a:solidFill>
                  <a:srgbClr val="000000"/>
                </a:solidFill>
                <a:latin typeface="Calibri" panose="020F0502020204030204" pitchFamily="34" charset="0"/>
                <a:ea typeface="Calibri" panose="020F0502020204030204" pitchFamily="34" charset="0"/>
              </a:rPr>
              <a:t>Training and development</a:t>
            </a:r>
          </a:p>
          <a:p>
            <a:r>
              <a:rPr lang="en-GB" kern="0" dirty="0">
                <a:solidFill>
                  <a:srgbClr val="000000"/>
                </a:solidFill>
                <a:latin typeface="Calibri" panose="020F0502020204030204" pitchFamily="34" charset="0"/>
                <a:ea typeface="Calibri" panose="020F0502020204030204" pitchFamily="34" charset="0"/>
              </a:rPr>
              <a:t>Performance management</a:t>
            </a:r>
          </a:p>
          <a:p>
            <a:r>
              <a:rPr lang="en-GB" sz="2800" kern="0" dirty="0">
                <a:solidFill>
                  <a:srgbClr val="000000"/>
                </a:solidFill>
                <a:effectLst/>
                <a:latin typeface="Calibri" panose="020F0502020204030204" pitchFamily="34" charset="0"/>
                <a:ea typeface="Calibri" panose="020F0502020204030204" pitchFamily="34" charset="0"/>
              </a:rPr>
              <a:t>Compensation and benefit </a:t>
            </a:r>
            <a:endParaRPr lang="en-US" dirty="0"/>
          </a:p>
        </p:txBody>
      </p:sp>
    </p:spTree>
    <p:extLst>
      <p:ext uri="{BB962C8B-B14F-4D97-AF65-F5344CB8AC3E}">
        <p14:creationId xmlns:p14="http://schemas.microsoft.com/office/powerpoint/2010/main" val="1595573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96087-03A6-295B-60A7-2D60FF9DE846}"/>
              </a:ext>
            </a:extLst>
          </p:cNvPr>
          <p:cNvSpPr>
            <a:spLocks noGrp="1"/>
          </p:cNvSpPr>
          <p:nvPr>
            <p:ph type="title"/>
          </p:nvPr>
        </p:nvSpPr>
        <p:spPr/>
        <p:txBody>
          <a:bodyPr/>
          <a:lstStyle/>
          <a:p>
            <a:r>
              <a:rPr lang="en-US" dirty="0"/>
              <a:t>Literature Review (Theories) </a:t>
            </a:r>
          </a:p>
        </p:txBody>
      </p:sp>
      <p:sp>
        <p:nvSpPr>
          <p:cNvPr id="5" name="Date Placeholder 4">
            <a:extLst>
              <a:ext uri="{FF2B5EF4-FFF2-40B4-BE49-F238E27FC236}">
                <a16:creationId xmlns:a16="http://schemas.microsoft.com/office/drawing/2014/main" id="{605FE022-75C9-D588-E3F3-9B41AA5772E1}"/>
              </a:ext>
            </a:extLst>
          </p:cNvPr>
          <p:cNvSpPr>
            <a:spLocks noGrp="1"/>
          </p:cNvSpPr>
          <p:nvPr>
            <p:ph type="dt" sz="half" idx="10"/>
          </p:nvPr>
        </p:nvSpPr>
        <p:spPr/>
        <p:txBody>
          <a:bodyPr/>
          <a:lstStyle/>
          <a:p>
            <a:fld id="{8F4C4748-6939-4D76-92C5-41B4A7FC5133}" type="datetime1">
              <a:rPr lang="en-US" smtClean="0"/>
              <a:t>1/13/2024</a:t>
            </a:fld>
            <a:endParaRPr lang="fr-FR"/>
          </a:p>
        </p:txBody>
      </p:sp>
      <p:sp>
        <p:nvSpPr>
          <p:cNvPr id="7" name="Slide Number Placeholder 6">
            <a:extLst>
              <a:ext uri="{FF2B5EF4-FFF2-40B4-BE49-F238E27FC236}">
                <a16:creationId xmlns:a16="http://schemas.microsoft.com/office/drawing/2014/main" id="{053DCAF5-E9CA-9BBD-DC71-23F40747BE7B}"/>
              </a:ext>
            </a:extLst>
          </p:cNvPr>
          <p:cNvSpPr>
            <a:spLocks noGrp="1"/>
          </p:cNvSpPr>
          <p:nvPr>
            <p:ph type="sldNum" sz="quarter" idx="12"/>
          </p:nvPr>
        </p:nvSpPr>
        <p:spPr/>
        <p:txBody>
          <a:bodyPr/>
          <a:lstStyle/>
          <a:p>
            <a:fld id="{3AC71353-7D67-4896-B7E7-1C7B386DE4DC}" type="slidenum">
              <a:rPr lang="fr-FR" smtClean="0"/>
              <a:t>6</a:t>
            </a:fld>
            <a:endParaRPr lang="fr-FR"/>
          </a:p>
        </p:txBody>
      </p:sp>
      <p:sp>
        <p:nvSpPr>
          <p:cNvPr id="6" name="Content Placeholder 5">
            <a:extLst>
              <a:ext uri="{FF2B5EF4-FFF2-40B4-BE49-F238E27FC236}">
                <a16:creationId xmlns:a16="http://schemas.microsoft.com/office/drawing/2014/main" id="{0DBAD8BB-8274-8B25-80A3-6B2660B0B9C3}"/>
              </a:ext>
            </a:extLst>
          </p:cNvPr>
          <p:cNvSpPr>
            <a:spLocks noGrp="1"/>
          </p:cNvSpPr>
          <p:nvPr>
            <p:ph idx="1"/>
          </p:nvPr>
        </p:nvSpPr>
        <p:spPr/>
        <p:txBody>
          <a:bodyPr/>
          <a:lstStyle/>
          <a:p>
            <a:r>
              <a:rPr lang="en-GB" sz="2800" kern="0" dirty="0">
                <a:effectLst/>
                <a:latin typeface="Calibri" panose="020F0502020204030204" pitchFamily="34" charset="0"/>
                <a:ea typeface="Calibri" panose="020F0502020204030204" pitchFamily="34" charset="0"/>
              </a:rPr>
              <a:t>Self-presentation or Impression management theory (</a:t>
            </a:r>
            <a:r>
              <a:rPr lang="en-GB" sz="2800" kern="0" dirty="0">
                <a:effectLst/>
                <a:latin typeface="Arial" panose="020B0604020202020204" pitchFamily="34" charset="0"/>
                <a:ea typeface="Calibri" panose="020F0502020204030204" pitchFamily="34" charset="0"/>
              </a:rPr>
              <a:t>Erving Goffman, 1959)</a:t>
            </a:r>
          </a:p>
          <a:p>
            <a:r>
              <a:rPr lang="en-GB" kern="0" dirty="0">
                <a:latin typeface="Arial" panose="020B0604020202020204" pitchFamily="34" charset="0"/>
              </a:rPr>
              <a:t>Social identity theory (Henri Tajfel &amp;John C Turner, 1979)</a:t>
            </a:r>
            <a:endParaRPr lang="en-US" dirty="0"/>
          </a:p>
        </p:txBody>
      </p:sp>
    </p:spTree>
    <p:extLst>
      <p:ext uri="{BB962C8B-B14F-4D97-AF65-F5344CB8AC3E}">
        <p14:creationId xmlns:p14="http://schemas.microsoft.com/office/powerpoint/2010/main" val="2820839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96087-03A6-295B-60A7-2D60FF9DE846}"/>
              </a:ext>
            </a:extLst>
          </p:cNvPr>
          <p:cNvSpPr>
            <a:spLocks noGrp="1"/>
          </p:cNvSpPr>
          <p:nvPr>
            <p:ph type="title"/>
          </p:nvPr>
        </p:nvSpPr>
        <p:spPr/>
        <p:txBody>
          <a:bodyPr/>
          <a:lstStyle/>
          <a:p>
            <a:r>
              <a:rPr lang="en-US" dirty="0"/>
              <a:t>Literature Review</a:t>
            </a:r>
          </a:p>
        </p:txBody>
      </p:sp>
      <p:graphicFrame>
        <p:nvGraphicFramePr>
          <p:cNvPr id="4" name="Content Placeholder 3">
            <a:extLst>
              <a:ext uri="{FF2B5EF4-FFF2-40B4-BE49-F238E27FC236}">
                <a16:creationId xmlns:a16="http://schemas.microsoft.com/office/drawing/2014/main" id="{0C09104C-B987-9EE9-1487-8064D8671865}"/>
              </a:ext>
            </a:extLst>
          </p:cNvPr>
          <p:cNvGraphicFramePr>
            <a:graphicFrameLocks noGrp="1"/>
          </p:cNvGraphicFramePr>
          <p:nvPr>
            <p:ph idx="1"/>
            <p:extLst>
              <p:ext uri="{D42A27DB-BD31-4B8C-83A1-F6EECF244321}">
                <p14:modId xmlns:p14="http://schemas.microsoft.com/office/powerpoint/2010/main" val="2727120236"/>
              </p:ext>
            </p:extLst>
          </p:nvPr>
        </p:nvGraphicFramePr>
        <p:xfrm>
          <a:off x="838200" y="1825625"/>
          <a:ext cx="10515600" cy="1854200"/>
        </p:xfrm>
        <a:graphic>
          <a:graphicData uri="http://schemas.openxmlformats.org/drawingml/2006/table">
            <a:tbl>
              <a:tblPr firstRow="1" bandRow="1">
                <a:tableStyleId>{5C22544A-7EE6-4342-B048-85BDC9FD1C3A}</a:tableStyleId>
              </a:tblPr>
              <a:tblGrid>
                <a:gridCol w="662609">
                  <a:extLst>
                    <a:ext uri="{9D8B030D-6E8A-4147-A177-3AD203B41FA5}">
                      <a16:colId xmlns:a16="http://schemas.microsoft.com/office/drawing/2014/main" val="3727598918"/>
                    </a:ext>
                  </a:extLst>
                </a:gridCol>
                <a:gridCol w="4174434">
                  <a:extLst>
                    <a:ext uri="{9D8B030D-6E8A-4147-A177-3AD203B41FA5}">
                      <a16:colId xmlns:a16="http://schemas.microsoft.com/office/drawing/2014/main" val="2095106463"/>
                    </a:ext>
                  </a:extLst>
                </a:gridCol>
                <a:gridCol w="1103244">
                  <a:extLst>
                    <a:ext uri="{9D8B030D-6E8A-4147-A177-3AD203B41FA5}">
                      <a16:colId xmlns:a16="http://schemas.microsoft.com/office/drawing/2014/main" val="23858250"/>
                    </a:ext>
                  </a:extLst>
                </a:gridCol>
                <a:gridCol w="4575313">
                  <a:extLst>
                    <a:ext uri="{9D8B030D-6E8A-4147-A177-3AD203B41FA5}">
                      <a16:colId xmlns:a16="http://schemas.microsoft.com/office/drawing/2014/main" val="2515853742"/>
                    </a:ext>
                  </a:extLst>
                </a:gridCol>
              </a:tblGrid>
              <a:tr h="370840">
                <a:tc>
                  <a:txBody>
                    <a:bodyPr/>
                    <a:lstStyle/>
                    <a:p>
                      <a:r>
                        <a:rPr lang="en-US" dirty="0"/>
                        <a:t>SN</a:t>
                      </a:r>
                    </a:p>
                  </a:txBody>
                  <a:tcPr/>
                </a:tc>
                <a:tc>
                  <a:txBody>
                    <a:bodyPr/>
                    <a:lstStyle/>
                    <a:p>
                      <a:r>
                        <a:rPr lang="en-US" dirty="0"/>
                        <a:t>Title</a:t>
                      </a:r>
                    </a:p>
                  </a:txBody>
                  <a:tcPr/>
                </a:tc>
                <a:tc>
                  <a:txBody>
                    <a:bodyPr/>
                    <a:lstStyle/>
                    <a:p>
                      <a:r>
                        <a:rPr lang="en-US" dirty="0"/>
                        <a:t>Year</a:t>
                      </a:r>
                    </a:p>
                  </a:txBody>
                  <a:tcPr/>
                </a:tc>
                <a:tc>
                  <a:txBody>
                    <a:bodyPr/>
                    <a:lstStyle/>
                    <a:p>
                      <a:r>
                        <a:rPr lang="en-US" dirty="0"/>
                        <a:t>Findings</a:t>
                      </a:r>
                    </a:p>
                  </a:txBody>
                  <a:tcPr/>
                </a:tc>
                <a:extLst>
                  <a:ext uri="{0D108BD9-81ED-4DB2-BD59-A6C34878D82A}">
                    <a16:rowId xmlns:a16="http://schemas.microsoft.com/office/drawing/2014/main" val="2928497721"/>
                  </a:ext>
                </a:extLst>
              </a:tr>
              <a:tr h="370840">
                <a:tc>
                  <a:txBody>
                    <a:bodyPr/>
                    <a:lstStyle/>
                    <a:p>
                      <a:r>
                        <a:rPr lang="en-US" dirty="0"/>
                        <a:t>1</a:t>
                      </a:r>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149582506"/>
                  </a:ext>
                </a:extLst>
              </a:tr>
              <a:tr h="370840">
                <a:tc>
                  <a:txBody>
                    <a:bodyPr/>
                    <a:lstStyle/>
                    <a:p>
                      <a:r>
                        <a:rPr lang="en-US" dirty="0"/>
                        <a:t>2</a:t>
                      </a:r>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514246754"/>
                  </a:ext>
                </a:extLst>
              </a:tr>
              <a:tr h="370840">
                <a:tc>
                  <a:txBody>
                    <a:bodyPr/>
                    <a:lstStyle/>
                    <a:p>
                      <a:r>
                        <a:rPr lang="en-US" dirty="0"/>
                        <a:t>3</a:t>
                      </a:r>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918448104"/>
                  </a:ext>
                </a:extLst>
              </a:tr>
              <a:tr h="370840">
                <a:tc>
                  <a:txBody>
                    <a:bodyPr/>
                    <a:lstStyle/>
                    <a:p>
                      <a:r>
                        <a:rPr lang="en-US" dirty="0"/>
                        <a:t>4</a:t>
                      </a:r>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865441731"/>
                  </a:ext>
                </a:extLst>
              </a:tr>
            </a:tbl>
          </a:graphicData>
        </a:graphic>
      </p:graphicFrame>
      <p:sp>
        <p:nvSpPr>
          <p:cNvPr id="5" name="Date Placeholder 4">
            <a:extLst>
              <a:ext uri="{FF2B5EF4-FFF2-40B4-BE49-F238E27FC236}">
                <a16:creationId xmlns:a16="http://schemas.microsoft.com/office/drawing/2014/main" id="{605FE022-75C9-D588-E3F3-9B41AA5772E1}"/>
              </a:ext>
            </a:extLst>
          </p:cNvPr>
          <p:cNvSpPr>
            <a:spLocks noGrp="1"/>
          </p:cNvSpPr>
          <p:nvPr>
            <p:ph type="dt" sz="half" idx="10"/>
          </p:nvPr>
        </p:nvSpPr>
        <p:spPr/>
        <p:txBody>
          <a:bodyPr/>
          <a:lstStyle/>
          <a:p>
            <a:fld id="{8F4C4748-6939-4D76-92C5-41B4A7FC5133}" type="datetime1">
              <a:rPr lang="en-US" smtClean="0"/>
              <a:t>1/13/2024</a:t>
            </a:fld>
            <a:endParaRPr lang="fr-FR"/>
          </a:p>
        </p:txBody>
      </p:sp>
      <p:sp>
        <p:nvSpPr>
          <p:cNvPr id="7" name="Slide Number Placeholder 6">
            <a:extLst>
              <a:ext uri="{FF2B5EF4-FFF2-40B4-BE49-F238E27FC236}">
                <a16:creationId xmlns:a16="http://schemas.microsoft.com/office/drawing/2014/main" id="{053DCAF5-E9CA-9BBD-DC71-23F40747BE7B}"/>
              </a:ext>
            </a:extLst>
          </p:cNvPr>
          <p:cNvSpPr>
            <a:spLocks noGrp="1"/>
          </p:cNvSpPr>
          <p:nvPr>
            <p:ph type="sldNum" sz="quarter" idx="12"/>
          </p:nvPr>
        </p:nvSpPr>
        <p:spPr/>
        <p:txBody>
          <a:bodyPr/>
          <a:lstStyle/>
          <a:p>
            <a:fld id="{3AC71353-7D67-4896-B7E7-1C7B386DE4DC}" type="slidenum">
              <a:rPr lang="fr-FR" smtClean="0"/>
              <a:t>7</a:t>
            </a:fld>
            <a:endParaRPr lang="fr-FR"/>
          </a:p>
        </p:txBody>
      </p:sp>
    </p:spTree>
    <p:extLst>
      <p:ext uri="{BB962C8B-B14F-4D97-AF65-F5344CB8AC3E}">
        <p14:creationId xmlns:p14="http://schemas.microsoft.com/office/powerpoint/2010/main" val="3946725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767A23-56A3-1A22-D009-EB2A3DDB7E48}"/>
              </a:ext>
            </a:extLst>
          </p:cNvPr>
          <p:cNvSpPr>
            <a:spLocks noGrp="1"/>
          </p:cNvSpPr>
          <p:nvPr>
            <p:ph type="title"/>
          </p:nvPr>
        </p:nvSpPr>
        <p:spPr/>
        <p:txBody>
          <a:bodyPr/>
          <a:lstStyle/>
          <a:p>
            <a:r>
              <a:rPr lang="en-GB" dirty="0"/>
              <a:t>Problem statement</a:t>
            </a:r>
            <a:endParaRPr lang="fr-FR" dirty="0"/>
          </a:p>
        </p:txBody>
      </p:sp>
      <p:sp>
        <p:nvSpPr>
          <p:cNvPr id="3" name="Espace réservé du contenu 2">
            <a:extLst>
              <a:ext uri="{FF2B5EF4-FFF2-40B4-BE49-F238E27FC236}">
                <a16:creationId xmlns:a16="http://schemas.microsoft.com/office/drawing/2014/main" id="{188B65BB-DD23-4479-9054-72CEDDCF89BB}"/>
              </a:ext>
            </a:extLst>
          </p:cNvPr>
          <p:cNvSpPr>
            <a:spLocks noGrp="1"/>
          </p:cNvSpPr>
          <p:nvPr>
            <p:ph idx="1"/>
          </p:nvPr>
        </p:nvSpPr>
        <p:spPr/>
        <p:txBody>
          <a:bodyPr>
            <a:normAutofit/>
          </a:bodyPr>
          <a:lstStyle/>
          <a:p>
            <a:pPr algn="just">
              <a:lnSpc>
                <a:spcPct val="200000"/>
              </a:lnSpc>
              <a:spcAft>
                <a:spcPts val="800"/>
              </a:spcAft>
            </a:pPr>
            <a:endParaRPr lang="en-US" sz="1800" dirty="0">
              <a:effectLst/>
              <a:latin typeface="Calibri" panose="020F0502020204030204" pitchFamily="34" charset="0"/>
              <a:ea typeface="Calibri" panose="020F0502020204030204" pitchFamily="34" charset="0"/>
            </a:endParaRPr>
          </a:p>
        </p:txBody>
      </p:sp>
      <p:sp>
        <p:nvSpPr>
          <p:cNvPr id="5" name="Date Placeholder 4">
            <a:extLst>
              <a:ext uri="{FF2B5EF4-FFF2-40B4-BE49-F238E27FC236}">
                <a16:creationId xmlns:a16="http://schemas.microsoft.com/office/drawing/2014/main" id="{4E56DD3E-D56F-0761-82D4-D072C027BA89}"/>
              </a:ext>
            </a:extLst>
          </p:cNvPr>
          <p:cNvSpPr>
            <a:spLocks noGrp="1"/>
          </p:cNvSpPr>
          <p:nvPr>
            <p:ph type="dt" sz="half" idx="10"/>
          </p:nvPr>
        </p:nvSpPr>
        <p:spPr/>
        <p:txBody>
          <a:bodyPr/>
          <a:lstStyle/>
          <a:p>
            <a:fld id="{B9F028B0-BE34-4A77-930D-DA1F9C4A093E}" type="datetime1">
              <a:rPr lang="en-US" smtClean="0"/>
              <a:t>1/13/2024</a:t>
            </a:fld>
            <a:endParaRPr lang="fr-FR"/>
          </a:p>
        </p:txBody>
      </p:sp>
      <p:sp>
        <p:nvSpPr>
          <p:cNvPr id="7" name="Slide Number Placeholder 6">
            <a:extLst>
              <a:ext uri="{FF2B5EF4-FFF2-40B4-BE49-F238E27FC236}">
                <a16:creationId xmlns:a16="http://schemas.microsoft.com/office/drawing/2014/main" id="{AA82B0EB-516F-A605-1CA1-A15660DD3EAD}"/>
              </a:ext>
            </a:extLst>
          </p:cNvPr>
          <p:cNvSpPr>
            <a:spLocks noGrp="1"/>
          </p:cNvSpPr>
          <p:nvPr>
            <p:ph type="sldNum" sz="quarter" idx="12"/>
          </p:nvPr>
        </p:nvSpPr>
        <p:spPr/>
        <p:txBody>
          <a:bodyPr/>
          <a:lstStyle/>
          <a:p>
            <a:fld id="{3AC71353-7D67-4896-B7E7-1C7B386DE4DC}" type="slidenum">
              <a:rPr lang="fr-FR" smtClean="0"/>
              <a:t>8</a:t>
            </a:fld>
            <a:endParaRPr lang="fr-FR"/>
          </a:p>
        </p:txBody>
      </p:sp>
    </p:spTree>
    <p:extLst>
      <p:ext uri="{BB962C8B-B14F-4D97-AF65-F5344CB8AC3E}">
        <p14:creationId xmlns:p14="http://schemas.microsoft.com/office/powerpoint/2010/main" val="3005606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BA4CB4-6BBB-5635-F244-56E16CDC1DE3}"/>
              </a:ext>
            </a:extLst>
          </p:cNvPr>
          <p:cNvSpPr>
            <a:spLocks noGrp="1"/>
          </p:cNvSpPr>
          <p:nvPr>
            <p:ph type="title"/>
          </p:nvPr>
        </p:nvSpPr>
        <p:spPr/>
        <p:txBody>
          <a:bodyPr/>
          <a:lstStyle/>
          <a:p>
            <a:r>
              <a:rPr lang="en-GB" dirty="0"/>
              <a:t>Research questions</a:t>
            </a:r>
            <a:endParaRPr lang="fr-FR" dirty="0"/>
          </a:p>
        </p:txBody>
      </p:sp>
      <p:sp>
        <p:nvSpPr>
          <p:cNvPr id="3" name="Espace réservé du contenu 2">
            <a:extLst>
              <a:ext uri="{FF2B5EF4-FFF2-40B4-BE49-F238E27FC236}">
                <a16:creationId xmlns:a16="http://schemas.microsoft.com/office/drawing/2014/main" id="{78677464-FDC1-3FDA-DD54-C020C0607334}"/>
              </a:ext>
            </a:extLst>
          </p:cNvPr>
          <p:cNvSpPr>
            <a:spLocks noGrp="1"/>
          </p:cNvSpPr>
          <p:nvPr>
            <p:ph idx="1"/>
          </p:nvPr>
        </p:nvSpPr>
        <p:spPr/>
        <p:txBody>
          <a:bodyPr>
            <a:normAutofit fontScale="47500" lnSpcReduction="20000"/>
          </a:bodyPr>
          <a:lstStyle/>
          <a:p>
            <a:pPr algn="just">
              <a:lnSpc>
                <a:spcPct val="200000"/>
              </a:lnSpc>
              <a:spcAft>
                <a:spcPts val="800"/>
              </a:spcAft>
            </a:pPr>
            <a:r>
              <a:rPr lang="en-US" sz="2400" dirty="0">
                <a:effectLst/>
                <a:latin typeface="Times New Roman" panose="02020603050405020304" pitchFamily="18" charset="0"/>
                <a:ea typeface="Calibri" panose="020F0502020204030204" pitchFamily="34" charset="0"/>
              </a:rPr>
              <a:t>The main research question in this study is out to examine the extend to which human resource practices has an effect in managing projects of NGO’s in the Buea municipality? </a:t>
            </a:r>
          </a:p>
          <a:p>
            <a:pPr marL="0" indent="0" algn="just">
              <a:lnSpc>
                <a:spcPct val="200000"/>
              </a:lnSpc>
              <a:spcAft>
                <a:spcPts val="800"/>
              </a:spcAft>
              <a:buNone/>
            </a:pPr>
            <a:r>
              <a:rPr lang="fr-FR" sz="2400" b="1" dirty="0" err="1">
                <a:effectLst/>
                <a:latin typeface="Calibri" panose="020F0502020204030204" pitchFamily="34" charset="0"/>
                <a:ea typeface="Calibri" panose="020F0502020204030204" pitchFamily="34" charset="0"/>
                <a:cs typeface="Times New Roman" panose="02020603050405020304" pitchFamily="18" charset="0"/>
              </a:rPr>
              <a:t>Specific</a:t>
            </a:r>
            <a:r>
              <a:rPr lang="fr-FR" sz="2400" b="1" dirty="0">
                <a:effectLst/>
                <a:latin typeface="Calibri" panose="020F0502020204030204" pitchFamily="34" charset="0"/>
                <a:ea typeface="Calibri" panose="020F0502020204030204" pitchFamily="34" charset="0"/>
                <a:cs typeface="Times New Roman" panose="02020603050405020304" pitchFamily="18" charset="0"/>
              </a:rPr>
              <a:t> </a:t>
            </a:r>
            <a:r>
              <a:rPr lang="fr-FR" sz="2400" b="1" dirty="0" err="1">
                <a:effectLst/>
                <a:latin typeface="Calibri" panose="020F0502020204030204" pitchFamily="34" charset="0"/>
                <a:ea typeface="Calibri" panose="020F0502020204030204" pitchFamily="34" charset="0"/>
                <a:cs typeface="Times New Roman" panose="02020603050405020304" pitchFamily="18" charset="0"/>
              </a:rPr>
              <a:t>Research</a:t>
            </a:r>
            <a:r>
              <a:rPr lang="fr-FR" sz="2400" b="1" dirty="0">
                <a:effectLst/>
                <a:latin typeface="Calibri" panose="020F0502020204030204" pitchFamily="34" charset="0"/>
                <a:ea typeface="Calibri" panose="020F0502020204030204" pitchFamily="34" charset="0"/>
                <a:cs typeface="Times New Roman" panose="02020603050405020304" pitchFamily="18" charset="0"/>
              </a:rPr>
              <a:t> Questions</a:t>
            </a:r>
          </a:p>
          <a:p>
            <a:pPr marL="742950" lvl="1" indent="-285750" algn="just">
              <a:lnSpc>
                <a:spcPct val="200000"/>
              </a:lnSpc>
              <a:buFont typeface="+mj-lt"/>
              <a:buAutoNum type="arabicPeriod"/>
            </a:pPr>
            <a:r>
              <a:rPr lang="en-US" sz="2100" dirty="0">
                <a:effectLst/>
                <a:latin typeface="Times New Roman" panose="02020603050405020304" pitchFamily="18" charset="0"/>
                <a:ea typeface="Calibri" panose="020F0502020204030204" pitchFamily="34" charset="0"/>
              </a:rPr>
              <a:t>How can NGOs in Buea improve project outcome by optimizing their recruitment and selection practices to attract and retain qualified personnel with cultural understanding and commitment to the local context?</a:t>
            </a:r>
            <a:endParaRPr lang="en-US" sz="2100" dirty="0">
              <a:effectLst/>
              <a:latin typeface="Calibri" panose="020F0502020204030204" pitchFamily="34" charset="0"/>
              <a:ea typeface="Calibri" panose="020F0502020204030204" pitchFamily="34" charset="0"/>
            </a:endParaRPr>
          </a:p>
          <a:p>
            <a:pPr marL="742950" lvl="1" indent="-285750" algn="just">
              <a:lnSpc>
                <a:spcPct val="200000"/>
              </a:lnSpc>
              <a:buFont typeface="+mj-lt"/>
              <a:buAutoNum type="arabicPeriod"/>
            </a:pPr>
            <a:r>
              <a:rPr lang="en-US" sz="2100" dirty="0">
                <a:effectLst/>
                <a:latin typeface="Times New Roman" panose="02020603050405020304" pitchFamily="18" charset="0"/>
                <a:ea typeface="Calibri" panose="020F0502020204030204" pitchFamily="34" charset="0"/>
              </a:rPr>
              <a:t>How does training and development programs effective in equipping NGO staff with the skills and knowledge needed to navigate conflict, engage with communities, and achieve project goals in Buea?</a:t>
            </a:r>
            <a:endParaRPr lang="en-US" sz="2100" dirty="0">
              <a:effectLst/>
              <a:latin typeface="Calibri" panose="020F0502020204030204" pitchFamily="34" charset="0"/>
              <a:ea typeface="Calibri" panose="020F0502020204030204" pitchFamily="34" charset="0"/>
            </a:endParaRPr>
          </a:p>
          <a:p>
            <a:pPr marL="742950" lvl="1" indent="-285750" algn="just">
              <a:lnSpc>
                <a:spcPct val="200000"/>
              </a:lnSpc>
              <a:buFont typeface="+mj-lt"/>
              <a:buAutoNum type="arabicPeriod"/>
            </a:pPr>
            <a:r>
              <a:rPr lang="en-US" sz="2100" dirty="0">
                <a:effectLst/>
                <a:latin typeface="Times New Roman" panose="02020603050405020304" pitchFamily="18" charset="0"/>
                <a:ea typeface="Calibri" panose="020F0502020204030204" pitchFamily="34" charset="0"/>
              </a:rPr>
              <a:t>How NGOs implement transparent and participatory performance management systems that hold individuals and teams accountable while fostering continuous improvement and alignment with community needs affect project outcome in the NGOs in Buea?</a:t>
            </a:r>
            <a:endParaRPr lang="en-US" sz="2100" dirty="0">
              <a:effectLst/>
              <a:latin typeface="Calibri" panose="020F0502020204030204" pitchFamily="34" charset="0"/>
              <a:ea typeface="Calibri" panose="020F0502020204030204" pitchFamily="34" charset="0"/>
            </a:endParaRPr>
          </a:p>
          <a:p>
            <a:pPr marL="742950" lvl="1" indent="-285750" algn="just">
              <a:lnSpc>
                <a:spcPct val="200000"/>
              </a:lnSpc>
              <a:spcAft>
                <a:spcPts val="800"/>
              </a:spcAft>
              <a:buFont typeface="+mj-lt"/>
              <a:buAutoNum type="arabicPeriod"/>
            </a:pPr>
            <a:r>
              <a:rPr lang="en-US" sz="2100" dirty="0">
                <a:effectLst/>
                <a:latin typeface="Times New Roman" panose="02020603050405020304" pitchFamily="18" charset="0"/>
                <a:ea typeface="Calibri" panose="020F0502020204030204" pitchFamily="34" charset="0"/>
              </a:rPr>
              <a:t>What are the forms of compensation and benefits packages are most effective in attracting, retaining, and motivating qualified personnel within the resource constraints of NGO,s operating in Buea?</a:t>
            </a:r>
            <a:endParaRPr lang="en-US" sz="1800" dirty="0">
              <a:effectLst/>
              <a:latin typeface="Calibri" panose="020F0502020204030204" pitchFamily="34" charset="0"/>
              <a:ea typeface="Calibri" panose="020F0502020204030204" pitchFamily="34" charset="0"/>
            </a:endParaRPr>
          </a:p>
          <a:p>
            <a:pPr marL="0" indent="0" algn="just">
              <a:lnSpc>
                <a:spcPct val="200000"/>
              </a:lnSpc>
              <a:spcAft>
                <a:spcPts val="800"/>
              </a:spcAft>
              <a:buNone/>
            </a:pPr>
            <a:endParaRPr lang="fr-FR"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E98E2B93-1500-3DCE-C18B-0366E8F5BEA5}"/>
              </a:ext>
            </a:extLst>
          </p:cNvPr>
          <p:cNvSpPr>
            <a:spLocks noGrp="1"/>
          </p:cNvSpPr>
          <p:nvPr>
            <p:ph type="dt" sz="half" idx="10"/>
          </p:nvPr>
        </p:nvSpPr>
        <p:spPr/>
        <p:txBody>
          <a:bodyPr/>
          <a:lstStyle/>
          <a:p>
            <a:fld id="{EE5C53F5-8EB6-43F0-B78D-0ED0FD7996E4}" type="datetime1">
              <a:rPr lang="en-US" smtClean="0"/>
              <a:t>1/13/2024</a:t>
            </a:fld>
            <a:endParaRPr lang="fr-FR"/>
          </a:p>
        </p:txBody>
      </p:sp>
      <p:sp>
        <p:nvSpPr>
          <p:cNvPr id="6" name="Slide Number Placeholder 5">
            <a:extLst>
              <a:ext uri="{FF2B5EF4-FFF2-40B4-BE49-F238E27FC236}">
                <a16:creationId xmlns:a16="http://schemas.microsoft.com/office/drawing/2014/main" id="{CAC6DFFC-29A2-5060-22D3-8B803FBF8F00}"/>
              </a:ext>
            </a:extLst>
          </p:cNvPr>
          <p:cNvSpPr>
            <a:spLocks noGrp="1"/>
          </p:cNvSpPr>
          <p:nvPr>
            <p:ph type="sldNum" sz="quarter" idx="12"/>
          </p:nvPr>
        </p:nvSpPr>
        <p:spPr/>
        <p:txBody>
          <a:bodyPr/>
          <a:lstStyle/>
          <a:p>
            <a:fld id="{3AC71353-7D67-4896-B7E7-1C7B386DE4DC}" type="slidenum">
              <a:rPr lang="fr-FR" smtClean="0"/>
              <a:t>9</a:t>
            </a:fld>
            <a:endParaRPr lang="fr-FR"/>
          </a:p>
        </p:txBody>
      </p:sp>
    </p:spTree>
    <p:extLst>
      <p:ext uri="{BB962C8B-B14F-4D97-AF65-F5344CB8AC3E}">
        <p14:creationId xmlns:p14="http://schemas.microsoft.com/office/powerpoint/2010/main" val="62435351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1109</TotalTime>
  <Words>2651</Words>
  <Application>Microsoft Office PowerPoint</Application>
  <PresentationFormat>Widescreen</PresentationFormat>
  <Paragraphs>194</Paragraphs>
  <Slides>22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Times New Roman</vt:lpstr>
      <vt:lpstr>Thème Office</vt:lpstr>
      <vt:lpstr>PowerPoint Presentation</vt:lpstr>
      <vt:lpstr>Outline</vt:lpstr>
      <vt:lpstr>Background of the study</vt:lpstr>
      <vt:lpstr>Background of the study (Cont.)</vt:lpstr>
      <vt:lpstr>Literature Review (Conceptual) </vt:lpstr>
      <vt:lpstr>Literature Review (Theories) </vt:lpstr>
      <vt:lpstr>Literature Review</vt:lpstr>
      <vt:lpstr>Problem statement</vt:lpstr>
      <vt:lpstr>Research questions</vt:lpstr>
      <vt:lpstr>Research objectives</vt:lpstr>
      <vt:lpstr>Research hypothesis</vt:lpstr>
      <vt:lpstr>Scope of the study</vt:lpstr>
      <vt:lpstr>Proposed theories</vt:lpstr>
      <vt:lpstr>Proposed methodology (1)</vt:lpstr>
      <vt:lpstr>Proposed methodology (2)</vt:lpstr>
      <vt:lpstr>Proposed methodology (3)</vt:lpstr>
      <vt:lpstr>References (1)</vt:lpstr>
      <vt:lpstr>References (2)</vt:lpstr>
      <vt:lpstr>References (3)</vt:lpstr>
      <vt:lpstr>References (4)</vt:lpstr>
      <vt:lpstr>References (5)</vt:lpstr>
      <vt:lpstr>Q&amp;A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DELL</dc:creator>
  <cp:lastModifiedBy>user</cp:lastModifiedBy>
  <cp:revision>109</cp:revision>
  <dcterms:created xsi:type="dcterms:W3CDTF">2023-10-11T21:30:43Z</dcterms:created>
  <dcterms:modified xsi:type="dcterms:W3CDTF">2024-01-13T13:02:39Z</dcterms:modified>
</cp:coreProperties>
</file>